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8" r:id="rId5"/>
    <p:sldId id="266" r:id="rId6"/>
    <p:sldId id="260" r:id="rId7"/>
    <p:sldId id="264" r:id="rId8"/>
    <p:sldId id="265" r:id="rId9"/>
    <p:sldId id="267" r:id="rId10"/>
    <p:sldId id="261" r:id="rId11"/>
    <p:sldId id="262" r:id="rId12"/>
    <p:sldId id="263"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6D4D6E-F0AE-4C24-BF86-1263A5AB8C1B}">
          <p14:sldIdLst>
            <p14:sldId id="256"/>
            <p14:sldId id="257"/>
            <p14:sldId id="258"/>
            <p14:sldId id="268"/>
            <p14:sldId id="266"/>
            <p14:sldId id="260"/>
            <p14:sldId id="264"/>
            <p14:sldId id="265"/>
            <p14:sldId id="267"/>
            <p14:sldId id="261"/>
            <p14:sldId id="262"/>
            <p14:sldId id="263"/>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71EE9-E5AB-4A1B-975B-50FD4B5A1C7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8678D3B-25AB-4B85-AA6F-4B0CF3CF774B}">
      <dgm:prSet/>
      <dgm:spPr/>
      <dgm:t>
        <a:bodyPr/>
        <a:lstStyle/>
        <a:p>
          <a:r>
            <a:rPr lang="en-US"/>
            <a:t>Background</a:t>
          </a:r>
        </a:p>
      </dgm:t>
    </dgm:pt>
    <dgm:pt modelId="{422A50B1-4872-41CA-9AE7-EA4F52DF3677}" type="parTrans" cxnId="{EDADE36F-FC78-420B-98E8-C44847D779F9}">
      <dgm:prSet/>
      <dgm:spPr/>
      <dgm:t>
        <a:bodyPr/>
        <a:lstStyle/>
        <a:p>
          <a:endParaRPr lang="en-US"/>
        </a:p>
      </dgm:t>
    </dgm:pt>
    <dgm:pt modelId="{17067F0B-5452-4C87-8838-4A01F739B634}" type="sibTrans" cxnId="{EDADE36F-FC78-420B-98E8-C44847D779F9}">
      <dgm:prSet/>
      <dgm:spPr/>
      <dgm:t>
        <a:bodyPr/>
        <a:lstStyle/>
        <a:p>
          <a:endParaRPr lang="en-US"/>
        </a:p>
      </dgm:t>
    </dgm:pt>
    <dgm:pt modelId="{103DD664-99AC-42C2-881B-0CA609CD191E}">
      <dgm:prSet/>
      <dgm:spPr/>
      <dgm:t>
        <a:bodyPr/>
        <a:lstStyle/>
        <a:p>
          <a:r>
            <a:rPr lang="en-US" dirty="0"/>
            <a:t>Past Work</a:t>
          </a:r>
        </a:p>
      </dgm:t>
    </dgm:pt>
    <dgm:pt modelId="{ADE65B65-85AB-42BA-8D56-A8961F688575}" type="parTrans" cxnId="{47928296-4956-428F-BC5A-785E1F12773E}">
      <dgm:prSet/>
      <dgm:spPr/>
      <dgm:t>
        <a:bodyPr/>
        <a:lstStyle/>
        <a:p>
          <a:endParaRPr lang="en-US"/>
        </a:p>
      </dgm:t>
    </dgm:pt>
    <dgm:pt modelId="{59100E2B-BF15-40CD-B7FD-292998772C5B}" type="sibTrans" cxnId="{47928296-4956-428F-BC5A-785E1F12773E}">
      <dgm:prSet/>
      <dgm:spPr/>
      <dgm:t>
        <a:bodyPr/>
        <a:lstStyle/>
        <a:p>
          <a:endParaRPr lang="en-US"/>
        </a:p>
      </dgm:t>
    </dgm:pt>
    <dgm:pt modelId="{48B8BD67-8069-4163-915C-9462322BFD46}">
      <dgm:prSet/>
      <dgm:spPr/>
      <dgm:t>
        <a:bodyPr/>
        <a:lstStyle/>
        <a:p>
          <a:r>
            <a:rPr lang="en-US" dirty="0"/>
            <a:t>Our Project</a:t>
          </a:r>
        </a:p>
      </dgm:t>
    </dgm:pt>
    <dgm:pt modelId="{106398CD-B866-4CD3-9202-E4F3CDE9D38E}" type="parTrans" cxnId="{3E0B55A8-6D62-45D4-995F-D280BCB472DB}">
      <dgm:prSet/>
      <dgm:spPr/>
      <dgm:t>
        <a:bodyPr/>
        <a:lstStyle/>
        <a:p>
          <a:endParaRPr lang="en-US"/>
        </a:p>
      </dgm:t>
    </dgm:pt>
    <dgm:pt modelId="{BCC407BF-6A08-4AA2-B0D0-5657351F9797}" type="sibTrans" cxnId="{3E0B55A8-6D62-45D4-995F-D280BCB472DB}">
      <dgm:prSet/>
      <dgm:spPr/>
      <dgm:t>
        <a:bodyPr/>
        <a:lstStyle/>
        <a:p>
          <a:endParaRPr lang="en-US"/>
        </a:p>
      </dgm:t>
    </dgm:pt>
    <dgm:pt modelId="{4BA9D0A6-EC0B-46A5-B37E-E575D8D87313}">
      <dgm:prSet/>
      <dgm:spPr/>
      <dgm:t>
        <a:bodyPr/>
        <a:lstStyle/>
        <a:p>
          <a:r>
            <a:rPr lang="en-US"/>
            <a:t>Future Work</a:t>
          </a:r>
        </a:p>
      </dgm:t>
    </dgm:pt>
    <dgm:pt modelId="{74E9101A-F477-4016-84A2-144B859B2757}" type="parTrans" cxnId="{9F0DF8BD-4E17-4424-BB78-0B3D3F063EF3}">
      <dgm:prSet/>
      <dgm:spPr/>
      <dgm:t>
        <a:bodyPr/>
        <a:lstStyle/>
        <a:p>
          <a:endParaRPr lang="en-US"/>
        </a:p>
      </dgm:t>
    </dgm:pt>
    <dgm:pt modelId="{B7BD3291-B1F4-46FC-8066-3A59EC4620B0}" type="sibTrans" cxnId="{9F0DF8BD-4E17-4424-BB78-0B3D3F063EF3}">
      <dgm:prSet/>
      <dgm:spPr/>
      <dgm:t>
        <a:bodyPr/>
        <a:lstStyle/>
        <a:p>
          <a:endParaRPr lang="en-US"/>
        </a:p>
      </dgm:t>
    </dgm:pt>
    <dgm:pt modelId="{E06CD7D5-6F08-4137-BCBE-ED67C9B00885}">
      <dgm:prSet/>
      <dgm:spPr/>
      <dgm:t>
        <a:bodyPr/>
        <a:lstStyle/>
        <a:p>
          <a:r>
            <a:rPr lang="en-US"/>
            <a:t>Ethics</a:t>
          </a:r>
        </a:p>
      </dgm:t>
    </dgm:pt>
    <dgm:pt modelId="{95FC5067-DBC1-49C7-B4F6-E29DC87DC671}" type="parTrans" cxnId="{E7C46ECB-8761-438E-8EB5-774BAD4352E9}">
      <dgm:prSet/>
      <dgm:spPr/>
      <dgm:t>
        <a:bodyPr/>
        <a:lstStyle/>
        <a:p>
          <a:endParaRPr lang="en-US"/>
        </a:p>
      </dgm:t>
    </dgm:pt>
    <dgm:pt modelId="{929005F6-00F9-4FC2-AA9E-57C7E17B7CB9}" type="sibTrans" cxnId="{E7C46ECB-8761-438E-8EB5-774BAD4352E9}">
      <dgm:prSet/>
      <dgm:spPr/>
      <dgm:t>
        <a:bodyPr/>
        <a:lstStyle/>
        <a:p>
          <a:endParaRPr lang="en-US"/>
        </a:p>
      </dgm:t>
    </dgm:pt>
    <dgm:pt modelId="{A7D575D6-7E90-43FF-B07C-9EE884A9F00D}">
      <dgm:prSet/>
      <dgm:spPr/>
      <dgm:t>
        <a:bodyPr/>
        <a:lstStyle/>
        <a:p>
          <a:r>
            <a:rPr lang="en-US"/>
            <a:t>Conclusion</a:t>
          </a:r>
        </a:p>
      </dgm:t>
    </dgm:pt>
    <dgm:pt modelId="{4EF7C79F-0813-4F17-8E8E-AEADFCF9737B}" type="parTrans" cxnId="{12B44D75-7604-422E-B3C3-AC805CB7F280}">
      <dgm:prSet/>
      <dgm:spPr/>
      <dgm:t>
        <a:bodyPr/>
        <a:lstStyle/>
        <a:p>
          <a:endParaRPr lang="en-US"/>
        </a:p>
      </dgm:t>
    </dgm:pt>
    <dgm:pt modelId="{BC709B9B-F7EC-4A4B-AF47-121CF0499689}" type="sibTrans" cxnId="{12B44D75-7604-422E-B3C3-AC805CB7F280}">
      <dgm:prSet/>
      <dgm:spPr/>
      <dgm:t>
        <a:bodyPr/>
        <a:lstStyle/>
        <a:p>
          <a:endParaRPr lang="en-US"/>
        </a:p>
      </dgm:t>
    </dgm:pt>
    <dgm:pt modelId="{FE2F6FEB-3908-496C-8471-0CDEA916971E}" type="pres">
      <dgm:prSet presAssocID="{90071EE9-E5AB-4A1B-975B-50FD4B5A1C72}" presName="vert0" presStyleCnt="0">
        <dgm:presLayoutVars>
          <dgm:dir/>
          <dgm:animOne val="branch"/>
          <dgm:animLvl val="lvl"/>
        </dgm:presLayoutVars>
      </dgm:prSet>
      <dgm:spPr/>
    </dgm:pt>
    <dgm:pt modelId="{F98E1AA7-01FC-4871-A55B-F212215DBDF4}" type="pres">
      <dgm:prSet presAssocID="{48678D3B-25AB-4B85-AA6F-4B0CF3CF774B}" presName="thickLine" presStyleLbl="alignNode1" presStyleIdx="0" presStyleCnt="6"/>
      <dgm:spPr/>
    </dgm:pt>
    <dgm:pt modelId="{EDC23704-EA51-48A5-AA47-7123BDCBFCD6}" type="pres">
      <dgm:prSet presAssocID="{48678D3B-25AB-4B85-AA6F-4B0CF3CF774B}" presName="horz1" presStyleCnt="0"/>
      <dgm:spPr/>
    </dgm:pt>
    <dgm:pt modelId="{5F56640E-F24E-4D65-80B0-E7CDCFFD4A18}" type="pres">
      <dgm:prSet presAssocID="{48678D3B-25AB-4B85-AA6F-4B0CF3CF774B}" presName="tx1" presStyleLbl="revTx" presStyleIdx="0" presStyleCnt="6"/>
      <dgm:spPr/>
    </dgm:pt>
    <dgm:pt modelId="{3BD920D1-E937-416D-9C5F-734D08E3F8DB}" type="pres">
      <dgm:prSet presAssocID="{48678D3B-25AB-4B85-AA6F-4B0CF3CF774B}" presName="vert1" presStyleCnt="0"/>
      <dgm:spPr/>
    </dgm:pt>
    <dgm:pt modelId="{B513448C-9AA5-40DD-BF30-61DA2691E5FE}" type="pres">
      <dgm:prSet presAssocID="{103DD664-99AC-42C2-881B-0CA609CD191E}" presName="thickLine" presStyleLbl="alignNode1" presStyleIdx="1" presStyleCnt="6"/>
      <dgm:spPr/>
    </dgm:pt>
    <dgm:pt modelId="{03EFB4D4-CB34-486A-845F-5145BCEB7BE4}" type="pres">
      <dgm:prSet presAssocID="{103DD664-99AC-42C2-881B-0CA609CD191E}" presName="horz1" presStyleCnt="0"/>
      <dgm:spPr/>
    </dgm:pt>
    <dgm:pt modelId="{9219F3CB-A683-462A-9A98-7647F8B0C5E9}" type="pres">
      <dgm:prSet presAssocID="{103DD664-99AC-42C2-881B-0CA609CD191E}" presName="tx1" presStyleLbl="revTx" presStyleIdx="1" presStyleCnt="6"/>
      <dgm:spPr/>
    </dgm:pt>
    <dgm:pt modelId="{2753A77B-9172-4F61-9EA2-770C2742FF8E}" type="pres">
      <dgm:prSet presAssocID="{103DD664-99AC-42C2-881B-0CA609CD191E}" presName="vert1" presStyleCnt="0"/>
      <dgm:spPr/>
    </dgm:pt>
    <dgm:pt modelId="{ED4E76F6-4072-47FF-8D04-BB2D76477E2D}" type="pres">
      <dgm:prSet presAssocID="{48B8BD67-8069-4163-915C-9462322BFD46}" presName="thickLine" presStyleLbl="alignNode1" presStyleIdx="2" presStyleCnt="6"/>
      <dgm:spPr/>
    </dgm:pt>
    <dgm:pt modelId="{8E497715-CDB8-454B-972D-1B787B30B371}" type="pres">
      <dgm:prSet presAssocID="{48B8BD67-8069-4163-915C-9462322BFD46}" presName="horz1" presStyleCnt="0"/>
      <dgm:spPr/>
    </dgm:pt>
    <dgm:pt modelId="{2F05808F-2BDA-448E-9486-A717E27A4E28}" type="pres">
      <dgm:prSet presAssocID="{48B8BD67-8069-4163-915C-9462322BFD46}" presName="tx1" presStyleLbl="revTx" presStyleIdx="2" presStyleCnt="6"/>
      <dgm:spPr/>
    </dgm:pt>
    <dgm:pt modelId="{6232E15B-570A-49FE-9F3F-D3480DCA0043}" type="pres">
      <dgm:prSet presAssocID="{48B8BD67-8069-4163-915C-9462322BFD46}" presName="vert1" presStyleCnt="0"/>
      <dgm:spPr/>
    </dgm:pt>
    <dgm:pt modelId="{1D8104B5-283C-4620-A438-913EEB2AD936}" type="pres">
      <dgm:prSet presAssocID="{4BA9D0A6-EC0B-46A5-B37E-E575D8D87313}" presName="thickLine" presStyleLbl="alignNode1" presStyleIdx="3" presStyleCnt="6"/>
      <dgm:spPr/>
    </dgm:pt>
    <dgm:pt modelId="{BD68AB71-9112-4DF8-9E1A-16AEE5397B3D}" type="pres">
      <dgm:prSet presAssocID="{4BA9D0A6-EC0B-46A5-B37E-E575D8D87313}" presName="horz1" presStyleCnt="0"/>
      <dgm:spPr/>
    </dgm:pt>
    <dgm:pt modelId="{E0B6C994-3487-4C21-A83F-FAB81F58AB8B}" type="pres">
      <dgm:prSet presAssocID="{4BA9D0A6-EC0B-46A5-B37E-E575D8D87313}" presName="tx1" presStyleLbl="revTx" presStyleIdx="3" presStyleCnt="6"/>
      <dgm:spPr/>
    </dgm:pt>
    <dgm:pt modelId="{8E89BCF0-52B0-460E-94EF-5664A3486507}" type="pres">
      <dgm:prSet presAssocID="{4BA9D0A6-EC0B-46A5-B37E-E575D8D87313}" presName="vert1" presStyleCnt="0"/>
      <dgm:spPr/>
    </dgm:pt>
    <dgm:pt modelId="{16FDB4C4-A346-46DC-B4E3-681D40F48E42}" type="pres">
      <dgm:prSet presAssocID="{E06CD7D5-6F08-4137-BCBE-ED67C9B00885}" presName="thickLine" presStyleLbl="alignNode1" presStyleIdx="4" presStyleCnt="6"/>
      <dgm:spPr/>
    </dgm:pt>
    <dgm:pt modelId="{D93597EC-1703-486B-8441-49BF014B8586}" type="pres">
      <dgm:prSet presAssocID="{E06CD7D5-6F08-4137-BCBE-ED67C9B00885}" presName="horz1" presStyleCnt="0"/>
      <dgm:spPr/>
    </dgm:pt>
    <dgm:pt modelId="{9CB4254E-5106-457C-A709-159C119790D6}" type="pres">
      <dgm:prSet presAssocID="{E06CD7D5-6F08-4137-BCBE-ED67C9B00885}" presName="tx1" presStyleLbl="revTx" presStyleIdx="4" presStyleCnt="6"/>
      <dgm:spPr/>
    </dgm:pt>
    <dgm:pt modelId="{46529406-78A5-4649-8474-D9CFAA01FDF9}" type="pres">
      <dgm:prSet presAssocID="{E06CD7D5-6F08-4137-BCBE-ED67C9B00885}" presName="vert1" presStyleCnt="0"/>
      <dgm:spPr/>
    </dgm:pt>
    <dgm:pt modelId="{6C118A71-1E13-484D-9443-2A661C326898}" type="pres">
      <dgm:prSet presAssocID="{A7D575D6-7E90-43FF-B07C-9EE884A9F00D}" presName="thickLine" presStyleLbl="alignNode1" presStyleIdx="5" presStyleCnt="6"/>
      <dgm:spPr/>
    </dgm:pt>
    <dgm:pt modelId="{FDFDCF2E-E561-48D8-ADC0-8F43BE605598}" type="pres">
      <dgm:prSet presAssocID="{A7D575D6-7E90-43FF-B07C-9EE884A9F00D}" presName="horz1" presStyleCnt="0"/>
      <dgm:spPr/>
    </dgm:pt>
    <dgm:pt modelId="{BE5F96C4-DC26-49E3-93CC-8A432BA10E7A}" type="pres">
      <dgm:prSet presAssocID="{A7D575D6-7E90-43FF-B07C-9EE884A9F00D}" presName="tx1" presStyleLbl="revTx" presStyleIdx="5" presStyleCnt="6"/>
      <dgm:spPr/>
    </dgm:pt>
    <dgm:pt modelId="{889E5640-F9DD-4274-9B47-6A667E347501}" type="pres">
      <dgm:prSet presAssocID="{A7D575D6-7E90-43FF-B07C-9EE884A9F00D}" presName="vert1" presStyleCnt="0"/>
      <dgm:spPr/>
    </dgm:pt>
  </dgm:ptLst>
  <dgm:cxnLst>
    <dgm:cxn modelId="{5C4A6318-0CD4-41DB-8E95-D0BD1F8B2BF1}" type="presOf" srcId="{A7D575D6-7E90-43FF-B07C-9EE884A9F00D}" destId="{BE5F96C4-DC26-49E3-93CC-8A432BA10E7A}" srcOrd="0" destOrd="0" presId="urn:microsoft.com/office/officeart/2008/layout/LinedList"/>
    <dgm:cxn modelId="{146C0523-4828-425D-B934-C78FD2591006}" type="presOf" srcId="{90071EE9-E5AB-4A1B-975B-50FD4B5A1C72}" destId="{FE2F6FEB-3908-496C-8471-0CDEA916971E}" srcOrd="0" destOrd="0" presId="urn:microsoft.com/office/officeart/2008/layout/LinedList"/>
    <dgm:cxn modelId="{0DE07823-7A63-43F5-B17E-553064A057BA}" type="presOf" srcId="{48B8BD67-8069-4163-915C-9462322BFD46}" destId="{2F05808F-2BDA-448E-9486-A717E27A4E28}" srcOrd="0" destOrd="0" presId="urn:microsoft.com/office/officeart/2008/layout/LinedList"/>
    <dgm:cxn modelId="{91BCF36B-2FEA-4482-89F0-00B16ADA3172}" type="presOf" srcId="{E06CD7D5-6F08-4137-BCBE-ED67C9B00885}" destId="{9CB4254E-5106-457C-A709-159C119790D6}" srcOrd="0" destOrd="0" presId="urn:microsoft.com/office/officeart/2008/layout/LinedList"/>
    <dgm:cxn modelId="{EDADE36F-FC78-420B-98E8-C44847D779F9}" srcId="{90071EE9-E5AB-4A1B-975B-50FD4B5A1C72}" destId="{48678D3B-25AB-4B85-AA6F-4B0CF3CF774B}" srcOrd="0" destOrd="0" parTransId="{422A50B1-4872-41CA-9AE7-EA4F52DF3677}" sibTransId="{17067F0B-5452-4C87-8838-4A01F739B634}"/>
    <dgm:cxn modelId="{12B44D75-7604-422E-B3C3-AC805CB7F280}" srcId="{90071EE9-E5AB-4A1B-975B-50FD4B5A1C72}" destId="{A7D575D6-7E90-43FF-B07C-9EE884A9F00D}" srcOrd="5" destOrd="0" parTransId="{4EF7C79F-0813-4F17-8E8E-AEADFCF9737B}" sibTransId="{BC709B9B-F7EC-4A4B-AF47-121CF0499689}"/>
    <dgm:cxn modelId="{3654A675-7C4B-4980-8316-50F1B946B120}" type="presOf" srcId="{103DD664-99AC-42C2-881B-0CA609CD191E}" destId="{9219F3CB-A683-462A-9A98-7647F8B0C5E9}" srcOrd="0" destOrd="0" presId="urn:microsoft.com/office/officeart/2008/layout/LinedList"/>
    <dgm:cxn modelId="{10C34876-7E95-4913-B136-961E0E30258B}" type="presOf" srcId="{4BA9D0A6-EC0B-46A5-B37E-E575D8D87313}" destId="{E0B6C994-3487-4C21-A83F-FAB81F58AB8B}" srcOrd="0" destOrd="0" presId="urn:microsoft.com/office/officeart/2008/layout/LinedList"/>
    <dgm:cxn modelId="{47928296-4956-428F-BC5A-785E1F12773E}" srcId="{90071EE9-E5AB-4A1B-975B-50FD4B5A1C72}" destId="{103DD664-99AC-42C2-881B-0CA609CD191E}" srcOrd="1" destOrd="0" parTransId="{ADE65B65-85AB-42BA-8D56-A8961F688575}" sibTransId="{59100E2B-BF15-40CD-B7FD-292998772C5B}"/>
    <dgm:cxn modelId="{3E0B55A8-6D62-45D4-995F-D280BCB472DB}" srcId="{90071EE9-E5AB-4A1B-975B-50FD4B5A1C72}" destId="{48B8BD67-8069-4163-915C-9462322BFD46}" srcOrd="2" destOrd="0" parTransId="{106398CD-B866-4CD3-9202-E4F3CDE9D38E}" sibTransId="{BCC407BF-6A08-4AA2-B0D0-5657351F9797}"/>
    <dgm:cxn modelId="{9F0DF8BD-4E17-4424-BB78-0B3D3F063EF3}" srcId="{90071EE9-E5AB-4A1B-975B-50FD4B5A1C72}" destId="{4BA9D0A6-EC0B-46A5-B37E-E575D8D87313}" srcOrd="3" destOrd="0" parTransId="{74E9101A-F477-4016-84A2-144B859B2757}" sibTransId="{B7BD3291-B1F4-46FC-8066-3A59EC4620B0}"/>
    <dgm:cxn modelId="{E7C46ECB-8761-438E-8EB5-774BAD4352E9}" srcId="{90071EE9-E5AB-4A1B-975B-50FD4B5A1C72}" destId="{E06CD7D5-6F08-4137-BCBE-ED67C9B00885}" srcOrd="4" destOrd="0" parTransId="{95FC5067-DBC1-49C7-B4F6-E29DC87DC671}" sibTransId="{929005F6-00F9-4FC2-AA9E-57C7E17B7CB9}"/>
    <dgm:cxn modelId="{C92F4CEB-D40D-4A91-9D0E-550F1208BAFC}" type="presOf" srcId="{48678D3B-25AB-4B85-AA6F-4B0CF3CF774B}" destId="{5F56640E-F24E-4D65-80B0-E7CDCFFD4A18}" srcOrd="0" destOrd="0" presId="urn:microsoft.com/office/officeart/2008/layout/LinedList"/>
    <dgm:cxn modelId="{CD8C0F74-2D88-4703-9A0C-FB3EA53AFAFB}" type="presParOf" srcId="{FE2F6FEB-3908-496C-8471-0CDEA916971E}" destId="{F98E1AA7-01FC-4871-A55B-F212215DBDF4}" srcOrd="0" destOrd="0" presId="urn:microsoft.com/office/officeart/2008/layout/LinedList"/>
    <dgm:cxn modelId="{F71A5976-4C54-4A25-A5A5-0425867D389D}" type="presParOf" srcId="{FE2F6FEB-3908-496C-8471-0CDEA916971E}" destId="{EDC23704-EA51-48A5-AA47-7123BDCBFCD6}" srcOrd="1" destOrd="0" presId="urn:microsoft.com/office/officeart/2008/layout/LinedList"/>
    <dgm:cxn modelId="{CE57C98F-2FE5-4DCA-9B87-A0AA52B76573}" type="presParOf" srcId="{EDC23704-EA51-48A5-AA47-7123BDCBFCD6}" destId="{5F56640E-F24E-4D65-80B0-E7CDCFFD4A18}" srcOrd="0" destOrd="0" presId="urn:microsoft.com/office/officeart/2008/layout/LinedList"/>
    <dgm:cxn modelId="{6BEADA8C-7420-4689-8045-A53D4857F87F}" type="presParOf" srcId="{EDC23704-EA51-48A5-AA47-7123BDCBFCD6}" destId="{3BD920D1-E937-416D-9C5F-734D08E3F8DB}" srcOrd="1" destOrd="0" presId="urn:microsoft.com/office/officeart/2008/layout/LinedList"/>
    <dgm:cxn modelId="{4A964985-1667-4E4B-9BEF-45907BC653CA}" type="presParOf" srcId="{FE2F6FEB-3908-496C-8471-0CDEA916971E}" destId="{B513448C-9AA5-40DD-BF30-61DA2691E5FE}" srcOrd="2" destOrd="0" presId="urn:microsoft.com/office/officeart/2008/layout/LinedList"/>
    <dgm:cxn modelId="{3D4B09AF-5B02-4810-A39D-E08CBC38CC12}" type="presParOf" srcId="{FE2F6FEB-3908-496C-8471-0CDEA916971E}" destId="{03EFB4D4-CB34-486A-845F-5145BCEB7BE4}" srcOrd="3" destOrd="0" presId="urn:microsoft.com/office/officeart/2008/layout/LinedList"/>
    <dgm:cxn modelId="{53D096CE-93AA-4FB7-84A5-9C95397CD648}" type="presParOf" srcId="{03EFB4D4-CB34-486A-845F-5145BCEB7BE4}" destId="{9219F3CB-A683-462A-9A98-7647F8B0C5E9}" srcOrd="0" destOrd="0" presId="urn:microsoft.com/office/officeart/2008/layout/LinedList"/>
    <dgm:cxn modelId="{2409CF15-8A91-4D0C-871B-42E8E707945F}" type="presParOf" srcId="{03EFB4D4-CB34-486A-845F-5145BCEB7BE4}" destId="{2753A77B-9172-4F61-9EA2-770C2742FF8E}" srcOrd="1" destOrd="0" presId="urn:microsoft.com/office/officeart/2008/layout/LinedList"/>
    <dgm:cxn modelId="{A851CDCC-80D8-49A7-ACD1-B2E4AE1973A4}" type="presParOf" srcId="{FE2F6FEB-3908-496C-8471-0CDEA916971E}" destId="{ED4E76F6-4072-47FF-8D04-BB2D76477E2D}" srcOrd="4" destOrd="0" presId="urn:microsoft.com/office/officeart/2008/layout/LinedList"/>
    <dgm:cxn modelId="{C54F8B3B-6B6F-4177-B4C6-46ACFA5F6A92}" type="presParOf" srcId="{FE2F6FEB-3908-496C-8471-0CDEA916971E}" destId="{8E497715-CDB8-454B-972D-1B787B30B371}" srcOrd="5" destOrd="0" presId="urn:microsoft.com/office/officeart/2008/layout/LinedList"/>
    <dgm:cxn modelId="{D952D456-A4AC-439F-9287-430DC7F04F9D}" type="presParOf" srcId="{8E497715-CDB8-454B-972D-1B787B30B371}" destId="{2F05808F-2BDA-448E-9486-A717E27A4E28}" srcOrd="0" destOrd="0" presId="urn:microsoft.com/office/officeart/2008/layout/LinedList"/>
    <dgm:cxn modelId="{FB91AD92-219A-4166-9880-681478FC50CC}" type="presParOf" srcId="{8E497715-CDB8-454B-972D-1B787B30B371}" destId="{6232E15B-570A-49FE-9F3F-D3480DCA0043}" srcOrd="1" destOrd="0" presId="urn:microsoft.com/office/officeart/2008/layout/LinedList"/>
    <dgm:cxn modelId="{A56491BC-3878-4F78-AA37-323D308997AD}" type="presParOf" srcId="{FE2F6FEB-3908-496C-8471-0CDEA916971E}" destId="{1D8104B5-283C-4620-A438-913EEB2AD936}" srcOrd="6" destOrd="0" presId="urn:microsoft.com/office/officeart/2008/layout/LinedList"/>
    <dgm:cxn modelId="{283147FF-1FCC-473A-A3B4-EF156FCFCB99}" type="presParOf" srcId="{FE2F6FEB-3908-496C-8471-0CDEA916971E}" destId="{BD68AB71-9112-4DF8-9E1A-16AEE5397B3D}" srcOrd="7" destOrd="0" presId="urn:microsoft.com/office/officeart/2008/layout/LinedList"/>
    <dgm:cxn modelId="{F67625F1-A239-4485-BAC6-B50A019AB478}" type="presParOf" srcId="{BD68AB71-9112-4DF8-9E1A-16AEE5397B3D}" destId="{E0B6C994-3487-4C21-A83F-FAB81F58AB8B}" srcOrd="0" destOrd="0" presId="urn:microsoft.com/office/officeart/2008/layout/LinedList"/>
    <dgm:cxn modelId="{1A93B6A5-3969-4911-B037-20F9D26E2445}" type="presParOf" srcId="{BD68AB71-9112-4DF8-9E1A-16AEE5397B3D}" destId="{8E89BCF0-52B0-460E-94EF-5664A3486507}" srcOrd="1" destOrd="0" presId="urn:microsoft.com/office/officeart/2008/layout/LinedList"/>
    <dgm:cxn modelId="{B5BAF097-6EC9-4176-B50A-81D25A882A21}" type="presParOf" srcId="{FE2F6FEB-3908-496C-8471-0CDEA916971E}" destId="{16FDB4C4-A346-46DC-B4E3-681D40F48E42}" srcOrd="8" destOrd="0" presId="urn:microsoft.com/office/officeart/2008/layout/LinedList"/>
    <dgm:cxn modelId="{7E7E0909-FC9F-4A9C-B5F5-BB111E5480FB}" type="presParOf" srcId="{FE2F6FEB-3908-496C-8471-0CDEA916971E}" destId="{D93597EC-1703-486B-8441-49BF014B8586}" srcOrd="9" destOrd="0" presId="urn:microsoft.com/office/officeart/2008/layout/LinedList"/>
    <dgm:cxn modelId="{4C19C127-E248-43F1-A28A-88419B60FD99}" type="presParOf" srcId="{D93597EC-1703-486B-8441-49BF014B8586}" destId="{9CB4254E-5106-457C-A709-159C119790D6}" srcOrd="0" destOrd="0" presId="urn:microsoft.com/office/officeart/2008/layout/LinedList"/>
    <dgm:cxn modelId="{B6A7A5C4-D502-4047-8ED4-25D0B99E45CE}" type="presParOf" srcId="{D93597EC-1703-486B-8441-49BF014B8586}" destId="{46529406-78A5-4649-8474-D9CFAA01FDF9}" srcOrd="1" destOrd="0" presId="urn:microsoft.com/office/officeart/2008/layout/LinedList"/>
    <dgm:cxn modelId="{A67813AA-8BE8-46A5-9782-C45324588A19}" type="presParOf" srcId="{FE2F6FEB-3908-496C-8471-0CDEA916971E}" destId="{6C118A71-1E13-484D-9443-2A661C326898}" srcOrd="10" destOrd="0" presId="urn:microsoft.com/office/officeart/2008/layout/LinedList"/>
    <dgm:cxn modelId="{B9ECB041-EA5E-4E25-A3D1-A6EB1D307614}" type="presParOf" srcId="{FE2F6FEB-3908-496C-8471-0CDEA916971E}" destId="{FDFDCF2E-E561-48D8-ADC0-8F43BE605598}" srcOrd="11" destOrd="0" presId="urn:microsoft.com/office/officeart/2008/layout/LinedList"/>
    <dgm:cxn modelId="{9FE524DD-8C22-4A10-A011-8038576F3900}" type="presParOf" srcId="{FDFDCF2E-E561-48D8-ADC0-8F43BE605598}" destId="{BE5F96C4-DC26-49E3-93CC-8A432BA10E7A}" srcOrd="0" destOrd="0" presId="urn:microsoft.com/office/officeart/2008/layout/LinedList"/>
    <dgm:cxn modelId="{A17E8A3D-8EE0-48C2-8694-65D8476F38D7}" type="presParOf" srcId="{FDFDCF2E-E561-48D8-ADC0-8F43BE605598}" destId="{889E5640-F9DD-4274-9B47-6A667E3475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E1AA7-01FC-4871-A55B-F212215DBDF4}">
      <dsp:nvSpPr>
        <dsp:cNvPr id="0" name=""/>
        <dsp:cNvSpPr/>
      </dsp:nvSpPr>
      <dsp:spPr>
        <a:xfrm>
          <a:off x="0" y="2492"/>
          <a:ext cx="6492875"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6640E-F24E-4D65-80B0-E7CDCFFD4A18}">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Background</a:t>
          </a:r>
        </a:p>
      </dsp:txBody>
      <dsp:txXfrm>
        <a:off x="0" y="2492"/>
        <a:ext cx="6492875" cy="850069"/>
      </dsp:txXfrm>
    </dsp:sp>
    <dsp:sp modelId="{B513448C-9AA5-40DD-BF30-61DA2691E5FE}">
      <dsp:nvSpPr>
        <dsp:cNvPr id="0" name=""/>
        <dsp:cNvSpPr/>
      </dsp:nvSpPr>
      <dsp:spPr>
        <a:xfrm>
          <a:off x="0" y="852561"/>
          <a:ext cx="6492875" cy="0"/>
        </a:xfrm>
        <a:prstGeom prst="line">
          <a:avLst/>
        </a:prstGeom>
        <a:solidFill>
          <a:schemeClr val="accent2">
            <a:hueOff val="-718792"/>
            <a:satOff val="4944"/>
            <a:lumOff val="549"/>
            <a:alphaOff val="0"/>
          </a:schemeClr>
        </a:solidFill>
        <a:ln w="15875" cap="rnd" cmpd="sng" algn="ctr">
          <a:solidFill>
            <a:schemeClr val="accent2">
              <a:hueOff val="-718792"/>
              <a:satOff val="4944"/>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9F3CB-A683-462A-9A98-7647F8B0C5E9}">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Past Work</a:t>
          </a:r>
        </a:p>
      </dsp:txBody>
      <dsp:txXfrm>
        <a:off x="0" y="852561"/>
        <a:ext cx="6492875" cy="850069"/>
      </dsp:txXfrm>
    </dsp:sp>
    <dsp:sp modelId="{ED4E76F6-4072-47FF-8D04-BB2D76477E2D}">
      <dsp:nvSpPr>
        <dsp:cNvPr id="0" name=""/>
        <dsp:cNvSpPr/>
      </dsp:nvSpPr>
      <dsp:spPr>
        <a:xfrm>
          <a:off x="0" y="1702630"/>
          <a:ext cx="6492875" cy="0"/>
        </a:xfrm>
        <a:prstGeom prst="line">
          <a:avLst/>
        </a:prstGeom>
        <a:solidFill>
          <a:schemeClr val="accent2">
            <a:hueOff val="-1437584"/>
            <a:satOff val="9889"/>
            <a:lumOff val="1098"/>
            <a:alphaOff val="0"/>
          </a:schemeClr>
        </a:solidFill>
        <a:ln w="15875" cap="rnd" cmpd="sng" algn="ctr">
          <a:solidFill>
            <a:schemeClr val="accent2">
              <a:hueOff val="-1437584"/>
              <a:satOff val="9889"/>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05808F-2BDA-448E-9486-A717E27A4E28}">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dirty="0"/>
            <a:t>Our Project</a:t>
          </a:r>
        </a:p>
      </dsp:txBody>
      <dsp:txXfrm>
        <a:off x="0" y="1702630"/>
        <a:ext cx="6492875" cy="850069"/>
      </dsp:txXfrm>
    </dsp:sp>
    <dsp:sp modelId="{1D8104B5-283C-4620-A438-913EEB2AD936}">
      <dsp:nvSpPr>
        <dsp:cNvPr id="0" name=""/>
        <dsp:cNvSpPr/>
      </dsp:nvSpPr>
      <dsp:spPr>
        <a:xfrm>
          <a:off x="0" y="2552699"/>
          <a:ext cx="6492875" cy="0"/>
        </a:xfrm>
        <a:prstGeom prst="line">
          <a:avLst/>
        </a:prstGeom>
        <a:solidFill>
          <a:schemeClr val="accent2">
            <a:hueOff val="-2156377"/>
            <a:satOff val="14833"/>
            <a:lumOff val="1646"/>
            <a:alphaOff val="0"/>
          </a:schemeClr>
        </a:solidFill>
        <a:ln w="15875" cap="rnd" cmpd="sng" algn="ctr">
          <a:solidFill>
            <a:schemeClr val="accent2">
              <a:hueOff val="-2156377"/>
              <a:satOff val="14833"/>
              <a:lumOff val="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B6C994-3487-4C21-A83F-FAB81F58AB8B}">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Future Work</a:t>
          </a:r>
        </a:p>
      </dsp:txBody>
      <dsp:txXfrm>
        <a:off x="0" y="2552699"/>
        <a:ext cx="6492875" cy="850069"/>
      </dsp:txXfrm>
    </dsp:sp>
    <dsp:sp modelId="{16FDB4C4-A346-46DC-B4E3-681D40F48E42}">
      <dsp:nvSpPr>
        <dsp:cNvPr id="0" name=""/>
        <dsp:cNvSpPr/>
      </dsp:nvSpPr>
      <dsp:spPr>
        <a:xfrm>
          <a:off x="0" y="3402769"/>
          <a:ext cx="6492875" cy="0"/>
        </a:xfrm>
        <a:prstGeom prst="line">
          <a:avLst/>
        </a:prstGeom>
        <a:solidFill>
          <a:schemeClr val="accent2">
            <a:hueOff val="-2875169"/>
            <a:satOff val="19778"/>
            <a:lumOff val="2195"/>
            <a:alphaOff val="0"/>
          </a:schemeClr>
        </a:solidFill>
        <a:ln w="15875" cap="rnd" cmpd="sng" algn="ctr">
          <a:solidFill>
            <a:schemeClr val="accent2">
              <a:hueOff val="-2875169"/>
              <a:satOff val="19778"/>
              <a:lumOff val="21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B4254E-5106-457C-A709-159C119790D6}">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Ethics</a:t>
          </a:r>
        </a:p>
      </dsp:txBody>
      <dsp:txXfrm>
        <a:off x="0" y="3402769"/>
        <a:ext cx="6492875" cy="850069"/>
      </dsp:txXfrm>
    </dsp:sp>
    <dsp:sp modelId="{6C118A71-1E13-484D-9443-2A661C326898}">
      <dsp:nvSpPr>
        <dsp:cNvPr id="0" name=""/>
        <dsp:cNvSpPr/>
      </dsp:nvSpPr>
      <dsp:spPr>
        <a:xfrm>
          <a:off x="0" y="4252838"/>
          <a:ext cx="6492875" cy="0"/>
        </a:xfrm>
        <a:prstGeom prst="line">
          <a:avLst/>
        </a:prstGeom>
        <a:solidFill>
          <a:schemeClr val="accent2">
            <a:hueOff val="-3593961"/>
            <a:satOff val="24722"/>
            <a:lumOff val="2744"/>
            <a:alphaOff val="0"/>
          </a:schemeClr>
        </a:solidFill>
        <a:ln w="15875" cap="rnd" cmpd="sng" algn="ctr">
          <a:solidFill>
            <a:schemeClr val="accent2">
              <a:hueOff val="-3593961"/>
              <a:satOff val="24722"/>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5F96C4-DC26-49E3-93CC-8A432BA10E7A}">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n-US" sz="3900" kern="1200"/>
            <a:t>Conclusion</a:t>
          </a:r>
        </a:p>
      </dsp:txBody>
      <dsp:txXfrm>
        <a:off x="0" y="4252838"/>
        <a:ext cx="6492875" cy="8500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4266315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5B34E-7D74-4925-B9CA-CAE19C7C673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373398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03999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4347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3152156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78681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2357352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2934077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933212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323699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B5B34E-7D74-4925-B9CA-CAE19C7C673D}" type="datetimeFigureOut">
              <a:rPr lang="en-US" smtClean="0"/>
              <a:t>6/21/2022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25158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B5B34E-7D74-4925-B9CA-CAE19C7C673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0062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B5B34E-7D74-4925-B9CA-CAE19C7C673D}" type="datetimeFigureOut">
              <a:rPr lang="en-US" smtClean="0"/>
              <a:t>6/21/2022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2413416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B5B34E-7D74-4925-B9CA-CAE19C7C673D}" type="datetimeFigureOut">
              <a:rPr lang="en-US" smtClean="0"/>
              <a:t>6/21/2022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83838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B5B34E-7D74-4925-B9CA-CAE19C7C673D}" type="datetimeFigureOut">
              <a:rPr lang="en-US" smtClean="0"/>
              <a:t>6/21/2022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88413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5B34E-7D74-4925-B9CA-CAE19C7C673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21505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B5B34E-7D74-4925-B9CA-CAE19C7C673D}" type="datetimeFigureOut">
              <a:rPr lang="en-US" smtClean="0"/>
              <a:t>6/21/2022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882ECE-2852-440B-9144-045F5CFCDF2F}" type="slidenum">
              <a:rPr lang="en-US" smtClean="0"/>
              <a:t>‹#›</a:t>
            </a:fld>
            <a:endParaRPr lang="en-US"/>
          </a:p>
        </p:txBody>
      </p:sp>
    </p:spTree>
    <p:extLst>
      <p:ext uri="{BB962C8B-B14F-4D97-AF65-F5344CB8AC3E}">
        <p14:creationId xmlns:p14="http://schemas.microsoft.com/office/powerpoint/2010/main" val="1351573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B5B34E-7D74-4925-B9CA-CAE19C7C673D}" type="datetimeFigureOut">
              <a:rPr lang="en-US" smtClean="0"/>
              <a:t>6/21/2022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9882ECE-2852-440B-9144-045F5CFCDF2F}" type="slidenum">
              <a:rPr lang="en-US" smtClean="0"/>
              <a:t>‹#›</a:t>
            </a:fld>
            <a:endParaRPr lang="en-US"/>
          </a:p>
        </p:txBody>
      </p:sp>
    </p:spTree>
    <p:extLst>
      <p:ext uri="{BB962C8B-B14F-4D97-AF65-F5344CB8AC3E}">
        <p14:creationId xmlns:p14="http://schemas.microsoft.com/office/powerpoint/2010/main" val="24538053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0" name="Freeform: Shape 9">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12" name="Freeform: Shape 11">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14" name="Freeform: Shape 13">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16" name="Freeform: Shape 15">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49DD08B3-43B2-3216-8493-E61CBFA3A300}"/>
              </a:ext>
            </a:extLst>
          </p:cNvPr>
          <p:cNvSpPr>
            <a:spLocks noGrp="1"/>
          </p:cNvSpPr>
          <p:nvPr>
            <p:ph type="ctrTitle"/>
          </p:nvPr>
        </p:nvSpPr>
        <p:spPr>
          <a:xfrm>
            <a:off x="1524000" y="643468"/>
            <a:ext cx="9144000" cy="3618898"/>
          </a:xfrm>
        </p:spPr>
        <p:txBody>
          <a:bodyPr anchor="b">
            <a:normAutofit/>
          </a:bodyPr>
          <a:lstStyle/>
          <a:p>
            <a:pPr algn="ctr"/>
            <a:r>
              <a:rPr lang="en-US" sz="7200"/>
              <a:t>Aeronautical Mobile Telemetry</a:t>
            </a:r>
          </a:p>
        </p:txBody>
      </p:sp>
      <p:sp>
        <p:nvSpPr>
          <p:cNvPr id="3" name="Subtitle 2">
            <a:extLst>
              <a:ext uri="{FF2B5EF4-FFF2-40B4-BE49-F238E27FC236}">
                <a16:creationId xmlns:a16="http://schemas.microsoft.com/office/drawing/2014/main" id="{C8C8819B-B2D0-69AC-87FF-9E85475FD20C}"/>
              </a:ext>
            </a:extLst>
          </p:cNvPr>
          <p:cNvSpPr>
            <a:spLocks noGrp="1"/>
          </p:cNvSpPr>
          <p:nvPr>
            <p:ph type="subTitle" idx="1"/>
          </p:nvPr>
        </p:nvSpPr>
        <p:spPr>
          <a:xfrm>
            <a:off x="2719546" y="4552335"/>
            <a:ext cx="6752908" cy="1091381"/>
          </a:xfrm>
        </p:spPr>
        <p:txBody>
          <a:bodyPr>
            <a:normAutofit/>
          </a:bodyPr>
          <a:lstStyle/>
          <a:p>
            <a:pPr algn="ctr">
              <a:lnSpc>
                <a:spcPct val="90000"/>
              </a:lnSpc>
            </a:pPr>
            <a:r>
              <a:rPr lang="en-US" sz="2400" dirty="0"/>
              <a:t>Preston Walker, Benjamin Havens, Gustavo Oliveira, Riley Kirkwood, Joe Lamb, Michael Rice, Willie Harrison</a:t>
            </a:r>
          </a:p>
        </p:txBody>
      </p:sp>
    </p:spTree>
    <p:extLst>
      <p:ext uri="{BB962C8B-B14F-4D97-AF65-F5344CB8AC3E}">
        <p14:creationId xmlns:p14="http://schemas.microsoft.com/office/powerpoint/2010/main" val="3897257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54183104-D4B0-EAFF-6B73-57CA850CF08A}"/>
              </a:ext>
            </a:extLst>
          </p:cNvPr>
          <p:cNvPicPr>
            <a:picLocks noChangeAspect="1"/>
          </p:cNvPicPr>
          <p:nvPr/>
        </p:nvPicPr>
        <p:blipFill rotWithShape="1">
          <a:blip r:embed="rId2"/>
          <a:srcRect l="33021" r="23516"/>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59" name="Group 58">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60"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61"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2"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63"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4"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5"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AEF9282-19AE-2C3E-FF75-7ABCE96F7AE1}"/>
              </a:ext>
            </a:extLst>
          </p:cNvPr>
          <p:cNvSpPr>
            <a:spLocks noGrp="1"/>
          </p:cNvSpPr>
          <p:nvPr>
            <p:ph type="title"/>
          </p:nvPr>
        </p:nvSpPr>
        <p:spPr>
          <a:xfrm>
            <a:off x="972080" y="685800"/>
            <a:ext cx="5260680" cy="1752599"/>
          </a:xfrm>
        </p:spPr>
        <p:txBody>
          <a:bodyPr>
            <a:normAutofit/>
          </a:bodyPr>
          <a:lstStyle/>
          <a:p>
            <a:pPr algn="l"/>
            <a:r>
              <a:rPr lang="en-US"/>
              <a:t>Future Work</a:t>
            </a:r>
          </a:p>
        </p:txBody>
      </p:sp>
      <p:sp>
        <p:nvSpPr>
          <p:cNvPr id="3" name="Content Placeholder 2">
            <a:extLst>
              <a:ext uri="{FF2B5EF4-FFF2-40B4-BE49-F238E27FC236}">
                <a16:creationId xmlns:a16="http://schemas.microsoft.com/office/drawing/2014/main" id="{87D6BA6E-297B-6C1C-C5FF-163622A95541}"/>
              </a:ext>
            </a:extLst>
          </p:cNvPr>
          <p:cNvSpPr>
            <a:spLocks noGrp="1"/>
          </p:cNvSpPr>
          <p:nvPr>
            <p:ph idx="1"/>
          </p:nvPr>
        </p:nvSpPr>
        <p:spPr>
          <a:xfrm>
            <a:off x="643468" y="2666999"/>
            <a:ext cx="5260680" cy="3124201"/>
          </a:xfrm>
        </p:spPr>
        <p:txBody>
          <a:bodyPr>
            <a:normAutofit/>
          </a:bodyPr>
          <a:lstStyle/>
          <a:p>
            <a:r>
              <a:rPr lang="en-US" sz="2000" dirty="0"/>
              <a:t>Find the bit error rate of our results</a:t>
            </a:r>
          </a:p>
          <a:p>
            <a:r>
              <a:rPr lang="en-US" sz="2000" dirty="0"/>
              <a:t>Determine effectiveness of Maximum Likelihood combining vs Maximum Ratio Combining</a:t>
            </a:r>
          </a:p>
          <a:p>
            <a:r>
              <a:rPr lang="en-US" sz="2000" dirty="0"/>
              <a:t>Perform tests with signals other than the sounding signal we used</a:t>
            </a:r>
          </a:p>
          <a:p>
            <a:r>
              <a:rPr lang="en-US" sz="2000" dirty="0"/>
              <a:t>Test from an actual plane</a:t>
            </a:r>
          </a:p>
        </p:txBody>
      </p:sp>
    </p:spTree>
    <p:extLst>
      <p:ext uri="{BB962C8B-B14F-4D97-AF65-F5344CB8AC3E}">
        <p14:creationId xmlns:p14="http://schemas.microsoft.com/office/powerpoint/2010/main" val="700715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F5E8-51D4-15A7-6C92-E1CFC22D28FF}"/>
              </a:ext>
            </a:extLst>
          </p:cNvPr>
          <p:cNvSpPr>
            <a:spLocks noGrp="1"/>
          </p:cNvSpPr>
          <p:nvPr>
            <p:ph type="title"/>
          </p:nvPr>
        </p:nvSpPr>
        <p:spPr/>
        <p:txBody>
          <a:bodyPr>
            <a:normAutofit/>
          </a:bodyPr>
          <a:lstStyle/>
          <a:p>
            <a:pPr algn="l"/>
            <a:r>
              <a:rPr lang="en-US" dirty="0"/>
              <a:t>Ethics</a:t>
            </a:r>
            <a:br>
              <a:rPr lang="en-US" dirty="0"/>
            </a:br>
            <a:br>
              <a:rPr lang="en-US" sz="1600" dirty="0"/>
            </a:br>
            <a:r>
              <a:rPr lang="en-US" sz="2800" dirty="0"/>
              <a:t>Understanding the limitations of our tests</a:t>
            </a:r>
            <a:endParaRPr lang="en-US" dirty="0"/>
          </a:p>
        </p:txBody>
      </p:sp>
      <p:sp>
        <p:nvSpPr>
          <p:cNvPr id="3" name="Content Placeholder 2">
            <a:extLst>
              <a:ext uri="{FF2B5EF4-FFF2-40B4-BE49-F238E27FC236}">
                <a16:creationId xmlns:a16="http://schemas.microsoft.com/office/drawing/2014/main" id="{E09FED0E-A3EE-8F70-425E-2EF6BAA7B5F6}"/>
              </a:ext>
            </a:extLst>
          </p:cNvPr>
          <p:cNvSpPr>
            <a:spLocks noGrp="1"/>
          </p:cNvSpPr>
          <p:nvPr>
            <p:ph idx="1"/>
          </p:nvPr>
        </p:nvSpPr>
        <p:spPr>
          <a:ln>
            <a:noFill/>
          </a:ln>
        </p:spPr>
        <p:txBody>
          <a:bodyPr>
            <a:normAutofit fontScale="85000" lnSpcReduction="10000"/>
          </a:bodyPr>
          <a:lstStyle/>
          <a:p>
            <a:pPr marL="0" indent="0">
              <a:buNone/>
            </a:pPr>
            <a:r>
              <a:rPr lang="en-US" dirty="0">
                <a:solidFill>
                  <a:srgbClr val="000000"/>
                </a:solidFill>
                <a:latin typeface="Open Sans" panose="020B0606030504020204" pitchFamily="34" charset="0"/>
              </a:rPr>
              <a:t>From IEEE code of ethics:</a:t>
            </a:r>
          </a:p>
          <a:p>
            <a:pPr marL="0" indent="0">
              <a:buNone/>
            </a:pPr>
            <a:r>
              <a:rPr lang="en-US" b="0" i="0" dirty="0">
                <a:solidFill>
                  <a:srgbClr val="000000"/>
                </a:solidFill>
                <a:effectLst/>
                <a:latin typeface="Open Sans" panose="020B0606030504020204" pitchFamily="34" charset="0"/>
              </a:rPr>
              <a:t>5. to seek, accept, and offer honest criticism of technical work, to acknowledge and correct errors, to be honest and realistic in stating claims or estimates based on available data, and to credit properly the contributions of others;</a:t>
            </a:r>
            <a:endParaRPr lang="en-US" dirty="0"/>
          </a:p>
          <a:p>
            <a:endParaRPr lang="en-US" dirty="0"/>
          </a:p>
          <a:p>
            <a:r>
              <a:rPr lang="en-US" dirty="0"/>
              <a:t>Can our tests from a hallway fully reflect the transmission of a signal from a plane?</a:t>
            </a:r>
          </a:p>
          <a:p>
            <a:r>
              <a:rPr lang="en-US" dirty="0"/>
              <a:t>Do the results change when the distance increases?</a:t>
            </a:r>
          </a:p>
          <a:p>
            <a:r>
              <a:rPr lang="en-US" dirty="0"/>
              <a:t>Are there certain environments where one combining method performs better than usual?</a:t>
            </a:r>
          </a:p>
          <a:p>
            <a:endParaRPr lang="en-US" dirty="0"/>
          </a:p>
        </p:txBody>
      </p:sp>
    </p:spTree>
    <p:extLst>
      <p:ext uri="{BB962C8B-B14F-4D97-AF65-F5344CB8AC3E}">
        <p14:creationId xmlns:p14="http://schemas.microsoft.com/office/powerpoint/2010/main" val="3557239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0BA1-948C-6D1B-C0A0-F2E286A08C35}"/>
              </a:ext>
            </a:extLst>
          </p:cNvPr>
          <p:cNvSpPr>
            <a:spLocks noGrp="1"/>
          </p:cNvSpPr>
          <p:nvPr>
            <p:ph type="title"/>
          </p:nvPr>
        </p:nvSpPr>
        <p:spPr/>
        <p:txBody>
          <a:bodyPr/>
          <a:lstStyle/>
          <a:p>
            <a:pPr algn="l"/>
            <a:r>
              <a:rPr lang="en-US" dirty="0"/>
              <a:t>Conclusion</a:t>
            </a:r>
          </a:p>
        </p:txBody>
      </p:sp>
      <p:sp>
        <p:nvSpPr>
          <p:cNvPr id="3" name="Content Placeholder 2">
            <a:extLst>
              <a:ext uri="{FF2B5EF4-FFF2-40B4-BE49-F238E27FC236}">
                <a16:creationId xmlns:a16="http://schemas.microsoft.com/office/drawing/2014/main" id="{AC598A78-AF6B-869E-FD3B-FA04360D8EBA}"/>
              </a:ext>
            </a:extLst>
          </p:cNvPr>
          <p:cNvSpPr>
            <a:spLocks noGrp="1"/>
          </p:cNvSpPr>
          <p:nvPr>
            <p:ph idx="1"/>
          </p:nvPr>
        </p:nvSpPr>
        <p:spPr/>
        <p:txBody>
          <a:bodyPr/>
          <a:lstStyle/>
          <a:p>
            <a:r>
              <a:rPr lang="en-US" dirty="0"/>
              <a:t>The project is not finished, but we have learned a lot about the process of sending and receiving radio signals</a:t>
            </a:r>
          </a:p>
          <a:p>
            <a:r>
              <a:rPr lang="en-US" dirty="0"/>
              <a:t>Depending on the results, Maximum Likelihood combining may one day replace Maximum Ratio Combining</a:t>
            </a:r>
          </a:p>
          <a:p>
            <a:r>
              <a:rPr lang="en-US" dirty="0"/>
              <a:t>Eliminates the need for a hybrid coupler</a:t>
            </a:r>
          </a:p>
          <a:p>
            <a:r>
              <a:rPr lang="en-US" dirty="0"/>
              <a:t>May result in more accurate wireless transmission from air to ground, leading to safer flights</a:t>
            </a:r>
          </a:p>
        </p:txBody>
      </p:sp>
    </p:spTree>
    <p:extLst>
      <p:ext uri="{BB962C8B-B14F-4D97-AF65-F5344CB8AC3E}">
        <p14:creationId xmlns:p14="http://schemas.microsoft.com/office/powerpoint/2010/main" val="3418643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F50C-497E-F46B-7A2F-5373175CC18F}"/>
              </a:ext>
            </a:extLst>
          </p:cNvPr>
          <p:cNvSpPr>
            <a:spLocks noGrp="1"/>
          </p:cNvSpPr>
          <p:nvPr>
            <p:ph type="title"/>
          </p:nvPr>
        </p:nvSpPr>
        <p:spPr/>
        <p:txBody>
          <a:bodyPr/>
          <a:lstStyle/>
          <a:p>
            <a:pPr algn="l"/>
            <a:r>
              <a:rPr lang="en-US" dirty="0"/>
              <a:t>Sources</a:t>
            </a:r>
          </a:p>
        </p:txBody>
      </p:sp>
      <p:sp>
        <p:nvSpPr>
          <p:cNvPr id="3" name="Content Placeholder 2">
            <a:extLst>
              <a:ext uri="{FF2B5EF4-FFF2-40B4-BE49-F238E27FC236}">
                <a16:creationId xmlns:a16="http://schemas.microsoft.com/office/drawing/2014/main" id="{A638AB67-0983-E4D7-A9A2-B8843F8EE40D}"/>
              </a:ext>
            </a:extLst>
          </p:cNvPr>
          <p:cNvSpPr>
            <a:spLocks noGrp="1"/>
          </p:cNvSpPr>
          <p:nvPr>
            <p:ph idx="1"/>
          </p:nvPr>
        </p:nvSpPr>
        <p:spPr/>
        <p:txBody>
          <a:bodyPr/>
          <a:lstStyle/>
          <a:p>
            <a:pPr marL="0" indent="0">
              <a:buNone/>
            </a:pPr>
            <a:r>
              <a:rPr lang="en-US" dirty="0"/>
              <a:t>F. Arabian and M. Rice, "On Polarization, Combining, and Equalization in Aeronautical Mobile Telemetry," in IEEE Transactions on Aerospace and Electronic Systems, </a:t>
            </a:r>
            <a:r>
              <a:rPr lang="en-US" dirty="0" err="1"/>
              <a:t>doi</a:t>
            </a:r>
            <a:r>
              <a:rPr lang="en-US" dirty="0"/>
              <a:t>: 10.1109/TAES.2022.3157275.</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3277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3646B20-93C9-6F64-CA53-0EC5085E9DF3}"/>
              </a:ext>
            </a:extLst>
          </p:cNvPr>
          <p:cNvSpPr>
            <a:spLocks noGrp="1"/>
          </p:cNvSpPr>
          <p:nvPr>
            <p:ph type="title"/>
          </p:nvPr>
        </p:nvSpPr>
        <p:spPr>
          <a:xfrm>
            <a:off x="535021" y="685800"/>
            <a:ext cx="2639962" cy="5105400"/>
          </a:xfrm>
        </p:spPr>
        <p:txBody>
          <a:bodyPr>
            <a:normAutofit/>
          </a:bodyPr>
          <a:lstStyle/>
          <a:p>
            <a:r>
              <a:rPr lang="en-US">
                <a:solidFill>
                  <a:srgbClr val="FFFFFF"/>
                </a:solidFill>
              </a:rPr>
              <a:t>Outline</a:t>
            </a: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5" name="Content Placeholder 2">
            <a:extLst>
              <a:ext uri="{FF2B5EF4-FFF2-40B4-BE49-F238E27FC236}">
                <a16:creationId xmlns:a16="http://schemas.microsoft.com/office/drawing/2014/main" id="{E9D909D8-AF4A-51A0-1709-AF9FA31E8D31}"/>
              </a:ext>
            </a:extLst>
          </p:cNvPr>
          <p:cNvGraphicFramePr>
            <a:graphicFrameLocks noGrp="1"/>
          </p:cNvGraphicFramePr>
          <p:nvPr>
            <p:ph idx="1"/>
            <p:extLst>
              <p:ext uri="{D42A27DB-BD31-4B8C-83A1-F6EECF244321}">
                <p14:modId xmlns:p14="http://schemas.microsoft.com/office/powerpoint/2010/main" val="49413453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399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3A8A-DDE6-64CC-7ABD-02146E9287D9}"/>
              </a:ext>
            </a:extLst>
          </p:cNvPr>
          <p:cNvSpPr>
            <a:spLocks noGrp="1"/>
          </p:cNvSpPr>
          <p:nvPr>
            <p:ph type="title"/>
          </p:nvPr>
        </p:nvSpPr>
        <p:spPr/>
        <p:txBody>
          <a:bodyPr>
            <a:normAutofit/>
          </a:bodyPr>
          <a:lstStyle/>
          <a:p>
            <a:pPr algn="l"/>
            <a:r>
              <a:rPr lang="en-US" dirty="0"/>
              <a:t>Background</a:t>
            </a:r>
            <a:br>
              <a:rPr lang="en-US" dirty="0"/>
            </a:br>
            <a:r>
              <a:rPr lang="en-US" sz="1600" dirty="0"/>
              <a:t> </a:t>
            </a:r>
            <a:br>
              <a:rPr lang="en-US" dirty="0"/>
            </a:br>
            <a:r>
              <a:rPr lang="en-US" sz="2800" dirty="0"/>
              <a:t>What is Aeronautical Mobile Telemetry?</a:t>
            </a:r>
            <a:endParaRPr lang="en-US" sz="3200" dirty="0"/>
          </a:p>
        </p:txBody>
      </p:sp>
      <p:sp>
        <p:nvSpPr>
          <p:cNvPr id="3" name="Content Placeholder 2">
            <a:extLst>
              <a:ext uri="{FF2B5EF4-FFF2-40B4-BE49-F238E27FC236}">
                <a16:creationId xmlns:a16="http://schemas.microsoft.com/office/drawing/2014/main" id="{0068CE73-B001-C456-09DA-2A9298E9E736}"/>
              </a:ext>
            </a:extLst>
          </p:cNvPr>
          <p:cNvSpPr>
            <a:spLocks noGrp="1"/>
          </p:cNvSpPr>
          <p:nvPr>
            <p:ph idx="1"/>
          </p:nvPr>
        </p:nvSpPr>
        <p:spPr>
          <a:xfrm>
            <a:off x="1484310" y="2666999"/>
            <a:ext cx="10280227" cy="3124201"/>
          </a:xfrm>
        </p:spPr>
        <p:txBody>
          <a:bodyPr/>
          <a:lstStyle/>
          <a:p>
            <a:r>
              <a:rPr lang="en-US" dirty="0"/>
              <a:t>How wireless signals are sent from air to ground during flight</a:t>
            </a:r>
          </a:p>
          <a:p>
            <a:r>
              <a:rPr lang="en-US" dirty="0"/>
              <a:t>Complicated by multipath propagation and the orientation of the transmitter</a:t>
            </a:r>
          </a:p>
          <a:p>
            <a:pPr marL="0" indent="0">
              <a:buNone/>
            </a:pPr>
            <a:endParaRPr lang="en-US" dirty="0"/>
          </a:p>
          <a:p>
            <a:endParaRPr lang="en-US" dirty="0"/>
          </a:p>
          <a:p>
            <a:endParaRPr lang="en-US" dirty="0"/>
          </a:p>
        </p:txBody>
      </p:sp>
      <p:pic>
        <p:nvPicPr>
          <p:cNvPr id="4" name="Content Placeholder 4" descr="Diagram, engineering drawing&#10;&#10;Description automatically generated">
            <a:extLst>
              <a:ext uri="{FF2B5EF4-FFF2-40B4-BE49-F238E27FC236}">
                <a16:creationId xmlns:a16="http://schemas.microsoft.com/office/drawing/2014/main" id="{CABF69C9-B786-4621-0375-39B9FF7A5116}"/>
              </a:ext>
            </a:extLst>
          </p:cNvPr>
          <p:cNvPicPr>
            <a:picLocks noGrp="1" noChangeAspect="1"/>
          </p:cNvPicPr>
          <p:nvPr/>
        </p:nvPicPr>
        <p:blipFill>
          <a:blip r:embed="rId2"/>
          <a:stretch>
            <a:fillRect/>
          </a:stretch>
        </p:blipFill>
        <p:spPr>
          <a:xfrm>
            <a:off x="2724150" y="4254341"/>
            <a:ext cx="9467850" cy="2603659"/>
          </a:xfrm>
          <a:prstGeom prst="rect">
            <a:avLst/>
          </a:prstGeom>
        </p:spPr>
      </p:pic>
      <p:pic>
        <p:nvPicPr>
          <p:cNvPr id="6" name="Picture 5" descr="A large airplane flying in the sky&#10;&#10;Description automatically generated with low confidence">
            <a:extLst>
              <a:ext uri="{FF2B5EF4-FFF2-40B4-BE49-F238E27FC236}">
                <a16:creationId xmlns:a16="http://schemas.microsoft.com/office/drawing/2014/main" id="{AB7DB918-3771-760F-E607-D091B2A5E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562" y="257175"/>
            <a:ext cx="3609975" cy="2030611"/>
          </a:xfrm>
          <a:prstGeom prst="rect">
            <a:avLst/>
          </a:prstGeom>
        </p:spPr>
      </p:pic>
      <p:pic>
        <p:nvPicPr>
          <p:cNvPr id="8" name="Picture 7" descr="A picture containing outdoor, plane, sky, flying&#10;&#10;Description automatically generated">
            <a:extLst>
              <a:ext uri="{FF2B5EF4-FFF2-40B4-BE49-F238E27FC236}">
                <a16:creationId xmlns:a16="http://schemas.microsoft.com/office/drawing/2014/main" id="{94DA94BD-10B1-346E-80DA-9FB9491AAB92}"/>
              </a:ext>
            </a:extLst>
          </p:cNvPr>
          <p:cNvPicPr>
            <a:picLocks noChangeAspect="1"/>
          </p:cNvPicPr>
          <p:nvPr/>
        </p:nvPicPr>
        <p:blipFill rotWithShape="1">
          <a:blip r:embed="rId4">
            <a:extLst>
              <a:ext uri="{28A0092B-C50C-407E-A947-70E740481C1C}">
                <a14:useLocalDpi xmlns:a14="http://schemas.microsoft.com/office/drawing/2010/main" val="0"/>
              </a:ext>
            </a:extLst>
          </a:blip>
          <a:srcRect t="6250" b="9486"/>
          <a:stretch/>
        </p:blipFill>
        <p:spPr>
          <a:xfrm>
            <a:off x="8154562" y="257175"/>
            <a:ext cx="3616622" cy="2030612"/>
          </a:xfrm>
          <a:prstGeom prst="rect">
            <a:avLst/>
          </a:prstGeom>
        </p:spPr>
      </p:pic>
    </p:spTree>
    <p:extLst>
      <p:ext uri="{BB962C8B-B14F-4D97-AF65-F5344CB8AC3E}">
        <p14:creationId xmlns:p14="http://schemas.microsoft.com/office/powerpoint/2010/main" val="59918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F8AD-5B7E-7D20-6F38-743934D4AF08}"/>
              </a:ext>
            </a:extLst>
          </p:cNvPr>
          <p:cNvSpPr>
            <a:spLocks noGrp="1"/>
          </p:cNvSpPr>
          <p:nvPr>
            <p:ph type="title"/>
          </p:nvPr>
        </p:nvSpPr>
        <p:spPr/>
        <p:txBody>
          <a:bodyPr/>
          <a:lstStyle/>
          <a:p>
            <a:pPr algn="l"/>
            <a:r>
              <a:rPr lang="en-US" dirty="0"/>
              <a:t>Past Work</a:t>
            </a:r>
            <a:br>
              <a:rPr lang="en-US" dirty="0"/>
            </a:br>
            <a:r>
              <a:rPr lang="en-US" sz="1600" dirty="0"/>
              <a:t> </a:t>
            </a:r>
            <a:br>
              <a:rPr lang="en-US" dirty="0"/>
            </a:br>
            <a:r>
              <a:rPr lang="en-US" sz="2800" dirty="0"/>
              <a:t>Dealing with Multipath Propagation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81CDA2-6308-713F-7708-8BCE761D3A04}"/>
                  </a:ext>
                </a:extLst>
              </p:cNvPr>
              <p:cNvSpPr>
                <a:spLocks noGrp="1"/>
              </p:cNvSpPr>
              <p:nvPr>
                <p:ph idx="1"/>
              </p:nvPr>
            </p:nvSpPr>
            <p:spPr>
              <a:xfrm>
                <a:off x="1484310" y="2650574"/>
                <a:ext cx="10018713" cy="3475164"/>
              </a:xfrm>
            </p:spPr>
            <p:txBody>
              <a:bodyPr>
                <a:normAutofit fontScale="85000" lnSpcReduction="20000"/>
              </a:bodyPr>
              <a:lstStyle/>
              <a:p>
                <a:r>
                  <a:rPr lang="en-US" dirty="0"/>
                  <a:t>Transmit a known signal</a:t>
                </a:r>
              </a:p>
              <a:p>
                <a:r>
                  <a:rPr lang="en-US" dirty="0"/>
                  <a:t>Receive the signal after the environment modifies it</a:t>
                </a:r>
              </a:p>
              <a:p>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𝑒</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a:t>
                </a:r>
              </a:p>
              <a:p>
                <a:r>
                  <a:rPr lang="en-US" dirty="0"/>
                  <a:t>Take to frequency domain</a:t>
                </a:r>
              </a:p>
              <a:p>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oMath>
                </a14:m>
                <a:endParaRPr lang="en-US" dirty="0"/>
              </a:p>
              <a:p>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den>
                    </m:f>
                  </m:oMath>
                </a14:m>
                <a:endParaRPr lang="en-US" dirty="0"/>
              </a:p>
              <a:p>
                <a:r>
                  <a:rPr lang="en-US" dirty="0"/>
                  <a:t>Use the transfer function (</a:t>
                </a:r>
                <a14:m>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oMath>
                </a14:m>
                <a:r>
                  <a:rPr lang="en-US" dirty="0"/>
                  <a:t>) to reproduce the original signal for any signal</a:t>
                </a:r>
              </a:p>
              <a:p>
                <a:r>
                  <a:rPr lang="en-US" dirty="0"/>
                  <a:t>Repeat for any changes in environment</a:t>
                </a:r>
              </a:p>
            </p:txBody>
          </p:sp>
        </mc:Choice>
        <mc:Fallback xmlns="">
          <p:sp>
            <p:nvSpPr>
              <p:cNvPr id="3" name="Content Placeholder 2">
                <a:extLst>
                  <a:ext uri="{FF2B5EF4-FFF2-40B4-BE49-F238E27FC236}">
                    <a16:creationId xmlns:a16="http://schemas.microsoft.com/office/drawing/2014/main" id="{9F81CDA2-6308-713F-7708-8BCE761D3A04}"/>
                  </a:ext>
                </a:extLst>
              </p:cNvPr>
              <p:cNvSpPr>
                <a:spLocks noGrp="1" noRot="1" noChangeAspect="1" noMove="1" noResize="1" noEditPoints="1" noAdjustHandles="1" noChangeArrowheads="1" noChangeShapeType="1" noTextEdit="1"/>
              </p:cNvSpPr>
              <p:nvPr>
                <p:ph idx="1"/>
              </p:nvPr>
            </p:nvSpPr>
            <p:spPr>
              <a:xfrm>
                <a:off x="1484310" y="2650574"/>
                <a:ext cx="10018713" cy="3475164"/>
              </a:xfrm>
              <a:blipFill>
                <a:blip r:embed="rId2"/>
                <a:stretch>
                  <a:fillRect l="-1156" t="-4035" b="-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3BE715-E44E-36E8-5842-E5E33E00EF11}"/>
                  </a:ext>
                </a:extLst>
              </p:cNvPr>
              <p:cNvSpPr txBox="1"/>
              <p:nvPr/>
            </p:nvSpPr>
            <p:spPr>
              <a:xfrm>
                <a:off x="8396869" y="732262"/>
                <a:ext cx="2481192" cy="923330"/>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𝑅</m:t>
                    </m:r>
                  </m:oMath>
                </a14:m>
                <a:r>
                  <a:rPr lang="en-US" b="0" dirty="0"/>
                  <a:t>: received signal</a:t>
                </a:r>
              </a:p>
              <a:p>
                <a14:m>
                  <m:oMath xmlns:m="http://schemas.openxmlformats.org/officeDocument/2006/math">
                    <m:r>
                      <a:rPr lang="en-US" b="0" i="1" smtClean="0">
                        <a:latin typeface="Cambria Math" panose="02040503050406030204" pitchFamily="18" charset="0"/>
                      </a:rPr>
                      <m:t>𝑆</m:t>
                    </m:r>
                  </m:oMath>
                </a14:m>
                <a:r>
                  <a:rPr lang="en-US" b="0" dirty="0"/>
                  <a:t>: transmitted signal</a:t>
                </a:r>
              </a:p>
              <a:p>
                <a14:m>
                  <m:oMath xmlns:m="http://schemas.openxmlformats.org/officeDocument/2006/math">
                    <m:r>
                      <a:rPr lang="en-US" b="0" i="1" smtClean="0">
                        <a:latin typeface="Cambria Math" panose="02040503050406030204" pitchFamily="18" charset="0"/>
                      </a:rPr>
                      <m:t>𝐸</m:t>
                    </m:r>
                  </m:oMath>
                </a14:m>
                <a:r>
                  <a:rPr lang="en-US" dirty="0"/>
                  <a:t>: Environment channel</a:t>
                </a:r>
              </a:p>
            </p:txBody>
          </p:sp>
        </mc:Choice>
        <mc:Fallback xmlns="">
          <p:sp>
            <p:nvSpPr>
              <p:cNvPr id="4" name="TextBox 3">
                <a:extLst>
                  <a:ext uri="{FF2B5EF4-FFF2-40B4-BE49-F238E27FC236}">
                    <a16:creationId xmlns:a16="http://schemas.microsoft.com/office/drawing/2014/main" id="{403BE715-E44E-36E8-5842-E5E33E00EF11}"/>
                  </a:ext>
                </a:extLst>
              </p:cNvPr>
              <p:cNvSpPr txBox="1">
                <a:spLocks noRot="1" noChangeAspect="1" noMove="1" noResize="1" noEditPoints="1" noAdjustHandles="1" noChangeArrowheads="1" noChangeShapeType="1" noTextEdit="1"/>
              </p:cNvSpPr>
              <p:nvPr/>
            </p:nvSpPr>
            <p:spPr>
              <a:xfrm>
                <a:off x="8396869" y="732262"/>
                <a:ext cx="2481192" cy="923330"/>
              </a:xfrm>
              <a:prstGeom prst="rect">
                <a:avLst/>
              </a:prstGeom>
              <a:blipFill>
                <a:blip r:embed="rId3"/>
                <a:stretch>
                  <a:fillRect t="-3289" r="-1720" b="-9211"/>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E8D2944A-AC3C-CFF7-2592-72B33CAA4D0F}"/>
              </a:ext>
            </a:extLst>
          </p:cNvPr>
          <p:cNvGrpSpPr/>
          <p:nvPr/>
        </p:nvGrpSpPr>
        <p:grpSpPr>
          <a:xfrm>
            <a:off x="7760934" y="2174558"/>
            <a:ext cx="3082695" cy="378141"/>
            <a:chOff x="7760934" y="2275804"/>
            <a:chExt cx="3082695" cy="378141"/>
          </a:xfrm>
        </p:grpSpPr>
        <p:sp>
          <p:nvSpPr>
            <p:cNvPr id="10" name="Arrow: Right 9">
              <a:extLst>
                <a:ext uri="{FF2B5EF4-FFF2-40B4-BE49-F238E27FC236}">
                  <a16:creationId xmlns:a16="http://schemas.microsoft.com/office/drawing/2014/main" id="{159A2597-7AD4-4D4B-977E-2671D48F2C44}"/>
                </a:ext>
              </a:extLst>
            </p:cNvPr>
            <p:cNvSpPr/>
            <p:nvPr/>
          </p:nvSpPr>
          <p:spPr>
            <a:xfrm>
              <a:off x="8362820" y="2397616"/>
              <a:ext cx="548640" cy="182880"/>
            </a:xfrm>
            <a:prstGeom prst="right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D3BAA95-0E79-435C-3949-E925593E03E2}"/>
                    </a:ext>
                  </a:extLst>
                </p:cNvPr>
                <p:cNvSpPr txBox="1"/>
                <p:nvPr/>
              </p:nvSpPr>
              <p:spPr>
                <a:xfrm>
                  <a:off x="7760934" y="2275804"/>
                  <a:ext cx="6551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oMath>
                    </m:oMathPara>
                  </a14:m>
                  <a:endParaRPr lang="en-US" dirty="0"/>
                </a:p>
              </p:txBody>
            </p:sp>
          </mc:Choice>
          <mc:Fallback xmlns="">
            <p:sp>
              <p:nvSpPr>
                <p:cNvPr id="26" name="TextBox 25">
                  <a:extLst>
                    <a:ext uri="{FF2B5EF4-FFF2-40B4-BE49-F238E27FC236}">
                      <a16:creationId xmlns:a16="http://schemas.microsoft.com/office/drawing/2014/main" id="{7D3BAA95-0E79-435C-3949-E925593E03E2}"/>
                    </a:ext>
                  </a:extLst>
                </p:cNvPr>
                <p:cNvSpPr txBox="1">
                  <a:spLocks noRot="1" noChangeAspect="1" noMove="1" noResize="1" noEditPoints="1" noAdjustHandles="1" noChangeArrowheads="1" noChangeShapeType="1" noTextEdit="1"/>
                </p:cNvSpPr>
                <p:nvPr/>
              </p:nvSpPr>
              <p:spPr>
                <a:xfrm>
                  <a:off x="7760934" y="2275804"/>
                  <a:ext cx="65513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03FDF45-20EF-FB42-B858-F14680275A59}"/>
                    </a:ext>
                  </a:extLst>
                </p:cNvPr>
                <p:cNvSpPr txBox="1"/>
                <p:nvPr/>
              </p:nvSpPr>
              <p:spPr>
                <a:xfrm>
                  <a:off x="8925661" y="2284567"/>
                  <a:ext cx="694588" cy="3693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oMath>
                    </m:oMathPara>
                  </a14:m>
                  <a:endParaRPr lang="en-US" dirty="0"/>
                </a:p>
              </p:txBody>
            </p:sp>
          </mc:Choice>
          <mc:Fallback xmlns="">
            <p:sp>
              <p:nvSpPr>
                <p:cNvPr id="29" name="TextBox 28">
                  <a:extLst>
                    <a:ext uri="{FF2B5EF4-FFF2-40B4-BE49-F238E27FC236}">
                      <a16:creationId xmlns:a16="http://schemas.microsoft.com/office/drawing/2014/main" id="{103FDF45-20EF-FB42-B858-F14680275A59}"/>
                    </a:ext>
                  </a:extLst>
                </p:cNvPr>
                <p:cNvSpPr txBox="1">
                  <a:spLocks noRot="1" noChangeAspect="1" noMove="1" noResize="1" noEditPoints="1" noAdjustHandles="1" noChangeArrowheads="1" noChangeShapeType="1" noTextEdit="1"/>
                </p:cNvSpPr>
                <p:nvPr/>
              </p:nvSpPr>
              <p:spPr>
                <a:xfrm>
                  <a:off x="8925661" y="2284567"/>
                  <a:ext cx="694588" cy="369377"/>
                </a:xfrm>
                <a:prstGeom prst="rect">
                  <a:avLst/>
                </a:prstGeom>
                <a:blipFill>
                  <a:blip r:embed="rId5"/>
                  <a:stretch>
                    <a:fillRect/>
                  </a:stretch>
                </a:blipFill>
              </p:spPr>
              <p:txBody>
                <a:bodyPr/>
                <a:lstStyle/>
                <a:p>
                  <a:r>
                    <a:rPr lang="en-US">
                      <a:noFill/>
                    </a:rPr>
                    <a:t> </a:t>
                  </a:r>
                </a:p>
              </p:txBody>
            </p:sp>
          </mc:Fallback>
        </mc:AlternateContent>
        <p:sp>
          <p:nvSpPr>
            <p:cNvPr id="30" name="Arrow: Right 29">
              <a:extLst>
                <a:ext uri="{FF2B5EF4-FFF2-40B4-BE49-F238E27FC236}">
                  <a16:creationId xmlns:a16="http://schemas.microsoft.com/office/drawing/2014/main" id="{72A8A7AD-C3FD-3BE7-E67B-4CFF6AA21072}"/>
                </a:ext>
              </a:extLst>
            </p:cNvPr>
            <p:cNvSpPr/>
            <p:nvPr/>
          </p:nvSpPr>
          <p:spPr>
            <a:xfrm>
              <a:off x="9650805" y="2391297"/>
              <a:ext cx="548640" cy="182880"/>
            </a:xfrm>
            <a:prstGeom prst="rightArrow">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7020C80-F0D6-1191-2620-33D9C95B3886}"/>
                    </a:ext>
                  </a:extLst>
                </p:cNvPr>
                <p:cNvSpPr txBox="1"/>
                <p:nvPr/>
              </p:nvSpPr>
              <p:spPr>
                <a:xfrm>
                  <a:off x="10118484" y="2284613"/>
                  <a:ext cx="72514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oMath>
                    </m:oMathPara>
                  </a14:m>
                  <a:endParaRPr lang="en-US" dirty="0"/>
                </a:p>
              </p:txBody>
            </p:sp>
          </mc:Choice>
          <mc:Fallback xmlns="">
            <p:sp>
              <p:nvSpPr>
                <p:cNvPr id="32" name="TextBox 31">
                  <a:extLst>
                    <a:ext uri="{FF2B5EF4-FFF2-40B4-BE49-F238E27FC236}">
                      <a16:creationId xmlns:a16="http://schemas.microsoft.com/office/drawing/2014/main" id="{57020C80-F0D6-1191-2620-33D9C95B3886}"/>
                    </a:ext>
                  </a:extLst>
                </p:cNvPr>
                <p:cNvSpPr txBox="1">
                  <a:spLocks noRot="1" noChangeAspect="1" noMove="1" noResize="1" noEditPoints="1" noAdjustHandles="1" noChangeArrowheads="1" noChangeShapeType="1" noTextEdit="1"/>
                </p:cNvSpPr>
                <p:nvPr/>
              </p:nvSpPr>
              <p:spPr>
                <a:xfrm>
                  <a:off x="10118484" y="2284613"/>
                  <a:ext cx="725145"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3769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D8964-A221-0E6D-1841-76AB32C4901D}"/>
              </a:ext>
            </a:extLst>
          </p:cNvPr>
          <p:cNvSpPr>
            <a:spLocks noGrp="1"/>
          </p:cNvSpPr>
          <p:nvPr>
            <p:ph type="title"/>
          </p:nvPr>
        </p:nvSpPr>
        <p:spPr/>
        <p:txBody>
          <a:bodyPr>
            <a:normAutofit/>
          </a:bodyPr>
          <a:lstStyle/>
          <a:p>
            <a:pPr algn="l"/>
            <a:r>
              <a:rPr lang="en-US" dirty="0"/>
              <a:t>Past Work</a:t>
            </a:r>
            <a:br>
              <a:rPr lang="en-US" dirty="0"/>
            </a:br>
            <a:r>
              <a:rPr lang="en-US" sz="1600" dirty="0"/>
              <a:t>  </a:t>
            </a:r>
            <a:br>
              <a:rPr lang="en-US" sz="2400" dirty="0"/>
            </a:br>
            <a:r>
              <a:rPr lang="en-US" sz="2800" dirty="0"/>
              <a:t>Receiving on two polarizations</a:t>
            </a:r>
            <a:endParaRPr lang="en-US" dirty="0"/>
          </a:p>
        </p:txBody>
      </p:sp>
      <p:sp>
        <p:nvSpPr>
          <p:cNvPr id="3" name="Text Placeholder 2">
            <a:extLst>
              <a:ext uri="{FF2B5EF4-FFF2-40B4-BE49-F238E27FC236}">
                <a16:creationId xmlns:a16="http://schemas.microsoft.com/office/drawing/2014/main" id="{7CFB57BE-DEF5-ADB3-F8F7-A51B6AB6D3AB}"/>
              </a:ext>
            </a:extLst>
          </p:cNvPr>
          <p:cNvSpPr>
            <a:spLocks noGrp="1"/>
          </p:cNvSpPr>
          <p:nvPr>
            <p:ph type="body" idx="1"/>
          </p:nvPr>
        </p:nvSpPr>
        <p:spPr/>
        <p:txBody>
          <a:bodyPr/>
          <a:lstStyle/>
          <a:p>
            <a:r>
              <a:rPr lang="en-US" sz="2800" dirty="0"/>
              <a:t>Maximum Likelihood</a:t>
            </a:r>
            <a:endParaRPr lang="en-US" dirty="0"/>
          </a:p>
        </p:txBody>
      </p:sp>
      <p:sp>
        <p:nvSpPr>
          <p:cNvPr id="4" name="Content Placeholder 3">
            <a:extLst>
              <a:ext uri="{FF2B5EF4-FFF2-40B4-BE49-F238E27FC236}">
                <a16:creationId xmlns:a16="http://schemas.microsoft.com/office/drawing/2014/main" id="{031A2C3C-EC2D-D0B2-D134-D1C43ED04DDC}"/>
              </a:ext>
            </a:extLst>
          </p:cNvPr>
          <p:cNvSpPr>
            <a:spLocks noGrp="1"/>
          </p:cNvSpPr>
          <p:nvPr>
            <p:ph sz="half" idx="2"/>
          </p:nvPr>
        </p:nvSpPr>
        <p:spPr/>
        <p:txBody>
          <a:bodyPr/>
          <a:lstStyle/>
          <a:p>
            <a:r>
              <a:rPr lang="en-US" dirty="0"/>
              <a:t>Combining vertical and horizontal polarizations without a hybrid coupler</a:t>
            </a:r>
          </a:p>
          <a:p>
            <a:r>
              <a:rPr lang="en-US" dirty="0"/>
              <a:t>Not thoroughly tested (the purpose of our project)</a:t>
            </a:r>
          </a:p>
        </p:txBody>
      </p:sp>
      <p:sp>
        <p:nvSpPr>
          <p:cNvPr id="5" name="Text Placeholder 4">
            <a:extLst>
              <a:ext uri="{FF2B5EF4-FFF2-40B4-BE49-F238E27FC236}">
                <a16:creationId xmlns:a16="http://schemas.microsoft.com/office/drawing/2014/main" id="{80697F20-8DEA-81CC-ED59-66B5C239F23A}"/>
              </a:ext>
            </a:extLst>
          </p:cNvPr>
          <p:cNvSpPr>
            <a:spLocks noGrp="1"/>
          </p:cNvSpPr>
          <p:nvPr>
            <p:ph type="body" sz="quarter" idx="3"/>
          </p:nvPr>
        </p:nvSpPr>
        <p:spPr/>
        <p:txBody>
          <a:bodyPr/>
          <a:lstStyle/>
          <a:p>
            <a:r>
              <a:rPr lang="en-US" sz="2800" dirty="0"/>
              <a:t>Maximum Ratio Combining</a:t>
            </a:r>
            <a:endParaRPr lang="en-US" dirty="0"/>
          </a:p>
        </p:txBody>
      </p:sp>
      <p:sp>
        <p:nvSpPr>
          <p:cNvPr id="6" name="Content Placeholder 5">
            <a:extLst>
              <a:ext uri="{FF2B5EF4-FFF2-40B4-BE49-F238E27FC236}">
                <a16:creationId xmlns:a16="http://schemas.microsoft.com/office/drawing/2014/main" id="{AAECC4A1-D928-25C3-870B-208FB1DB9091}"/>
              </a:ext>
            </a:extLst>
          </p:cNvPr>
          <p:cNvSpPr>
            <a:spLocks noGrp="1"/>
          </p:cNvSpPr>
          <p:nvPr>
            <p:ph sz="quarter" idx="4"/>
          </p:nvPr>
        </p:nvSpPr>
        <p:spPr/>
        <p:txBody>
          <a:bodyPr/>
          <a:lstStyle/>
          <a:p>
            <a:r>
              <a:rPr lang="en-US" dirty="0"/>
              <a:t>Combining vertical and horizontal polarizations with a hybrid coupler</a:t>
            </a:r>
          </a:p>
          <a:p>
            <a:r>
              <a:rPr lang="en-US" dirty="0"/>
              <a:t>3 dB signal loss</a:t>
            </a:r>
          </a:p>
        </p:txBody>
      </p:sp>
      <p:pic>
        <p:nvPicPr>
          <p:cNvPr id="9" name="Content Placeholder 7" descr="A person sitting on the floor&#10;&#10;Description automatically generated with medium confidence">
            <a:extLst>
              <a:ext uri="{FF2B5EF4-FFF2-40B4-BE49-F238E27FC236}">
                <a16:creationId xmlns:a16="http://schemas.microsoft.com/office/drawing/2014/main" id="{CD82E06F-A50E-F5F4-F0D9-BEBCDC40BB0A}"/>
              </a:ext>
            </a:extLst>
          </p:cNvPr>
          <p:cNvPicPr>
            <a:picLocks noChangeAspect="1"/>
          </p:cNvPicPr>
          <p:nvPr/>
        </p:nvPicPr>
        <p:blipFill rotWithShape="1">
          <a:blip r:embed="rId2">
            <a:extLst>
              <a:ext uri="{28A0092B-C50C-407E-A947-70E740481C1C}">
                <a14:useLocalDpi xmlns:a14="http://schemas.microsoft.com/office/drawing/2010/main" val="0"/>
              </a:ext>
            </a:extLst>
          </a:blip>
          <a:srcRect l="24040" t="59677" r="33245" b="25343"/>
          <a:stretch/>
        </p:blipFill>
        <p:spPr>
          <a:xfrm>
            <a:off x="7023789" y="248174"/>
            <a:ext cx="4335932" cy="2027417"/>
          </a:xfrm>
          <a:prstGeom prst="rect">
            <a:avLst/>
          </a:prstGeom>
        </p:spPr>
      </p:pic>
      <p:pic>
        <p:nvPicPr>
          <p:cNvPr id="13" name="Picture 12">
            <a:extLst>
              <a:ext uri="{FF2B5EF4-FFF2-40B4-BE49-F238E27FC236}">
                <a16:creationId xmlns:a16="http://schemas.microsoft.com/office/drawing/2014/main" id="{4BBF1395-1D25-38C3-7F5D-D2E162E5272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37" b="89431" l="10000" r="90500">
                        <a14:foregroundMark x1="23250" y1="8943" x2="27750" y2="10163"/>
                        <a14:foregroundMark x1="78500" y1="10569" x2="74250" y2="9756"/>
                        <a14:foregroundMark x1="17000" y1="88211" x2="23000" y2="86585"/>
                        <a14:foregroundMark x1="75500" y1="86585" x2="82250" y2="86585"/>
                        <a14:foregroundMark x1="90500" y1="57317" x2="90500" y2="59350"/>
                      </a14:backgroundRemoval>
                    </a14:imgEffect>
                  </a14:imgLayer>
                </a14:imgProps>
              </a:ext>
              <a:ext uri="{28A0092B-C50C-407E-A947-70E740481C1C}">
                <a14:useLocalDpi xmlns:a14="http://schemas.microsoft.com/office/drawing/2010/main" val="0"/>
              </a:ext>
            </a:extLst>
          </a:blip>
          <a:stretch>
            <a:fillRect/>
          </a:stretch>
        </p:blipFill>
        <p:spPr>
          <a:xfrm>
            <a:off x="7874652" y="4563268"/>
            <a:ext cx="2965414" cy="1823730"/>
          </a:xfrm>
          <a:prstGeom prst="rect">
            <a:avLst/>
          </a:prstGeom>
        </p:spPr>
      </p:pic>
    </p:spTree>
    <p:extLst>
      <p:ext uri="{BB962C8B-B14F-4D97-AF65-F5344CB8AC3E}">
        <p14:creationId xmlns:p14="http://schemas.microsoft.com/office/powerpoint/2010/main" val="122487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9C990EEC-F50B-4210-909B-C6749B647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C3F85D-435C-45BF-9CFC-7ACE930FAE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7" name="Freeform 6">
              <a:extLst>
                <a:ext uri="{FF2B5EF4-FFF2-40B4-BE49-F238E27FC236}">
                  <a16:creationId xmlns:a16="http://schemas.microsoft.com/office/drawing/2014/main" id="{C0DB1233-B9FA-48CC-A8F7-ECF1C5E94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CC41E8BA-D332-434C-8935-990796DE7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F154EBF1-9FA5-411E-8F8A-6AFF90C64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7894F796-53FB-4E54-8A32-85097594C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E9AFBF9B-D14F-4860-93DD-65B0347D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EFBB9C89-4D5E-4197-9CF1-E4F1A5DB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5D719C2C-D357-6A7F-4D02-AECACAE3227B}"/>
              </a:ext>
            </a:extLst>
          </p:cNvPr>
          <p:cNvSpPr>
            <a:spLocks noGrp="1"/>
          </p:cNvSpPr>
          <p:nvPr>
            <p:ph type="title"/>
          </p:nvPr>
        </p:nvSpPr>
        <p:spPr>
          <a:xfrm>
            <a:off x="4056063" y="685800"/>
            <a:ext cx="7446961" cy="1752599"/>
          </a:xfrm>
        </p:spPr>
        <p:txBody>
          <a:bodyPr>
            <a:normAutofit/>
          </a:bodyPr>
          <a:lstStyle/>
          <a:p>
            <a:r>
              <a:rPr lang="en-US"/>
              <a:t>Our Project</a:t>
            </a:r>
          </a:p>
        </p:txBody>
      </p:sp>
      <p:pic>
        <p:nvPicPr>
          <p:cNvPr id="7" name="Picture 6" descr="A computer on a table&#10;&#10;Description automatically generated with medium confidence">
            <a:extLst>
              <a:ext uri="{FF2B5EF4-FFF2-40B4-BE49-F238E27FC236}">
                <a16:creationId xmlns:a16="http://schemas.microsoft.com/office/drawing/2014/main" id="{BD366F26-2016-4E3B-1082-A74C0B56C483}"/>
              </a:ext>
            </a:extLst>
          </p:cNvPr>
          <p:cNvPicPr>
            <a:picLocks noChangeAspect="1"/>
          </p:cNvPicPr>
          <p:nvPr/>
        </p:nvPicPr>
        <p:blipFill rotWithShape="1">
          <a:blip r:embed="rId2">
            <a:extLst>
              <a:ext uri="{28A0092B-C50C-407E-A947-70E740481C1C}">
                <a14:useLocalDpi xmlns:a14="http://schemas.microsoft.com/office/drawing/2010/main" val="0"/>
              </a:ext>
            </a:extLst>
          </a:blip>
          <a:srcRect l="10808" r="21072" b="-2"/>
          <a:stretch/>
        </p:blipFill>
        <p:spPr>
          <a:xfrm>
            <a:off x="20" y="1"/>
            <a:ext cx="3175466" cy="2622205"/>
          </a:xfrm>
          <a:custGeom>
            <a:avLst/>
            <a:gdLst/>
            <a:ahLst/>
            <a:cxnLst/>
            <a:rect l="l" t="t" r="r" b="b"/>
            <a:pathLst>
              <a:path w="3175486" h="2622205">
                <a:moveTo>
                  <a:pt x="0" y="0"/>
                </a:moveTo>
                <a:lnTo>
                  <a:pt x="3175486" y="0"/>
                </a:lnTo>
                <a:lnTo>
                  <a:pt x="2733426" y="2622205"/>
                </a:lnTo>
                <a:lnTo>
                  <a:pt x="0" y="2160761"/>
                </a:lnTo>
                <a:close/>
              </a:path>
            </a:pathLst>
          </a:custGeom>
          <a:ln w="38100">
            <a:solidFill>
              <a:schemeClr val="tx2"/>
            </a:solidFill>
          </a:ln>
          <a:effectLst/>
        </p:spPr>
      </p:pic>
      <p:pic>
        <p:nvPicPr>
          <p:cNvPr id="9" name="Picture 8" descr="A picture containing text&#10;&#10;Description automatically generated">
            <a:extLst>
              <a:ext uri="{FF2B5EF4-FFF2-40B4-BE49-F238E27FC236}">
                <a16:creationId xmlns:a16="http://schemas.microsoft.com/office/drawing/2014/main" id="{54B7E38A-EDED-63E2-61AD-A0C8B170F6B5}"/>
              </a:ext>
            </a:extLst>
          </p:cNvPr>
          <p:cNvPicPr>
            <a:picLocks noChangeAspect="1"/>
          </p:cNvPicPr>
          <p:nvPr/>
        </p:nvPicPr>
        <p:blipFill rotWithShape="1">
          <a:blip r:embed="rId3">
            <a:extLst>
              <a:ext uri="{28A0092B-C50C-407E-A947-70E740481C1C}">
                <a14:useLocalDpi xmlns:a14="http://schemas.microsoft.com/office/drawing/2010/main" val="0"/>
              </a:ext>
            </a:extLst>
          </a:blip>
          <a:srcRect r="-4" b="15345"/>
          <a:stretch/>
        </p:blipFill>
        <p:spPr>
          <a:xfrm>
            <a:off x="1" y="2160794"/>
            <a:ext cx="2733421" cy="3085156"/>
          </a:xfrm>
          <a:custGeom>
            <a:avLst/>
            <a:gdLst/>
            <a:ahLst/>
            <a:cxnLst/>
            <a:rect l="l" t="t" r="r" b="b"/>
            <a:pathLst>
              <a:path w="2733421" h="3085156">
                <a:moveTo>
                  <a:pt x="0" y="0"/>
                </a:moveTo>
                <a:lnTo>
                  <a:pt x="2733421" y="461444"/>
                </a:lnTo>
                <a:lnTo>
                  <a:pt x="2294818" y="3063138"/>
                </a:lnTo>
                <a:lnTo>
                  <a:pt x="2310547" y="3085156"/>
                </a:lnTo>
                <a:lnTo>
                  <a:pt x="0" y="2741169"/>
                </a:lnTo>
                <a:close/>
              </a:path>
            </a:pathLst>
          </a:custGeom>
          <a:ln w="38100">
            <a:solidFill>
              <a:schemeClr val="tx2"/>
            </a:solidFill>
          </a:ln>
          <a:effectLst/>
        </p:spPr>
      </p:pic>
      <p:cxnSp>
        <p:nvCxnSpPr>
          <p:cNvPr id="24" name="Straight Connector 23">
            <a:extLst>
              <a:ext uri="{FF2B5EF4-FFF2-40B4-BE49-F238E27FC236}">
                <a16:creationId xmlns:a16="http://schemas.microsoft.com/office/drawing/2014/main" id="{B47B22C7-CEF9-4F21-850C-A61E0D8767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2160794"/>
            <a:ext cx="2733421" cy="4614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5E31E82-F7A6-0102-7EA8-65DF33052C6F}"/>
              </a:ext>
            </a:extLst>
          </p:cNvPr>
          <p:cNvPicPr>
            <a:picLocks noChangeAspect="1"/>
          </p:cNvPicPr>
          <p:nvPr/>
        </p:nvPicPr>
        <p:blipFill rotWithShape="1">
          <a:blip r:embed="rId4">
            <a:extLst>
              <a:ext uri="{28A0092B-C50C-407E-A947-70E740481C1C}">
                <a14:useLocalDpi xmlns:a14="http://schemas.microsoft.com/office/drawing/2010/main" val="0"/>
              </a:ext>
            </a:extLst>
          </a:blip>
          <a:srcRect l="525" r="-6" b="-6"/>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solidFill>
              <a:schemeClr val="tx2"/>
            </a:solidFill>
          </a:ln>
          <a:effectLst/>
        </p:spPr>
      </p:pic>
      <p:cxnSp>
        <p:nvCxnSpPr>
          <p:cNvPr id="26" name="Straight Connector 25">
            <a:extLst>
              <a:ext uri="{FF2B5EF4-FFF2-40B4-BE49-F238E27FC236}">
                <a16:creationId xmlns:a16="http://schemas.microsoft.com/office/drawing/2014/main" id="{7FADFBC3-A288-41FA-9445-B6847F6AD7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892132"/>
            <a:ext cx="2360612" cy="34398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579A88-33D7-7B30-AE79-CB63F2E70C61}"/>
              </a:ext>
            </a:extLst>
          </p:cNvPr>
          <p:cNvSpPr>
            <a:spLocks noGrp="1"/>
          </p:cNvSpPr>
          <p:nvPr>
            <p:ph idx="1"/>
          </p:nvPr>
        </p:nvSpPr>
        <p:spPr>
          <a:xfrm>
            <a:off x="4056062" y="2666999"/>
            <a:ext cx="7446961" cy="3124201"/>
          </a:xfrm>
        </p:spPr>
        <p:txBody>
          <a:bodyPr>
            <a:normAutofit/>
          </a:bodyPr>
          <a:lstStyle/>
          <a:p>
            <a:pPr marL="0" indent="0">
              <a:buNone/>
            </a:pPr>
            <a:r>
              <a:rPr lang="en-US" dirty="0"/>
              <a:t>Measure the response of a sounding signal transmitted down the hallway in order to approximate an impulse response.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203589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B23D-66D4-3705-2703-9B928B05CC62}"/>
              </a:ext>
            </a:extLst>
          </p:cNvPr>
          <p:cNvSpPr>
            <a:spLocks noGrp="1"/>
          </p:cNvSpPr>
          <p:nvPr>
            <p:ph type="title"/>
          </p:nvPr>
        </p:nvSpPr>
        <p:spPr/>
        <p:txBody>
          <a:bodyPr>
            <a:normAutofit/>
          </a:bodyPr>
          <a:lstStyle/>
          <a:p>
            <a:pPr algn="l"/>
            <a:r>
              <a:rPr lang="en-US" dirty="0"/>
              <a:t>Our Project</a:t>
            </a:r>
            <a:br>
              <a:rPr lang="en-US" dirty="0"/>
            </a:br>
            <a:r>
              <a:rPr lang="en-US" sz="1600" dirty="0"/>
              <a:t> </a:t>
            </a:r>
            <a:br>
              <a:rPr lang="en-US" dirty="0"/>
            </a:br>
            <a:r>
              <a:rPr lang="en-US" sz="2800" dirty="0"/>
              <a:t>Sounding Signal </a:t>
            </a:r>
            <a:endParaRPr lang="en-US" dirty="0"/>
          </a:p>
        </p:txBody>
      </p:sp>
      <p:pic>
        <p:nvPicPr>
          <p:cNvPr id="4" name="Picture 3" descr="Graphical user interface&#10;&#10;Description automatically generated">
            <a:extLst>
              <a:ext uri="{FF2B5EF4-FFF2-40B4-BE49-F238E27FC236}">
                <a16:creationId xmlns:a16="http://schemas.microsoft.com/office/drawing/2014/main" id="{2D154636-C317-5E2D-B291-0680339417D4}"/>
              </a:ext>
            </a:extLst>
          </p:cNvPr>
          <p:cNvPicPr>
            <a:picLocks noChangeAspect="1"/>
          </p:cNvPicPr>
          <p:nvPr/>
        </p:nvPicPr>
        <p:blipFill rotWithShape="1">
          <a:blip r:embed="rId2">
            <a:extLst>
              <a:ext uri="{28A0092B-C50C-407E-A947-70E740481C1C}">
                <a14:useLocalDpi xmlns:a14="http://schemas.microsoft.com/office/drawing/2010/main" val="0"/>
              </a:ext>
            </a:extLst>
          </a:blip>
          <a:srcRect l="1" t="18361" r="23370" b="7685"/>
          <a:stretch/>
        </p:blipFill>
        <p:spPr>
          <a:xfrm>
            <a:off x="8503886" y="0"/>
            <a:ext cx="3688114" cy="2135563"/>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6517C75F-3168-A889-BBED-2D3093DB8B28}"/>
              </a:ext>
            </a:extLst>
          </p:cNvPr>
          <p:cNvPicPr>
            <a:picLocks noChangeAspect="1"/>
          </p:cNvPicPr>
          <p:nvPr/>
        </p:nvPicPr>
        <p:blipFill rotWithShape="1">
          <a:blip r:embed="rId3">
            <a:extLst>
              <a:ext uri="{28A0092B-C50C-407E-A947-70E740481C1C}">
                <a14:useLocalDpi xmlns:a14="http://schemas.microsoft.com/office/drawing/2010/main" val="0"/>
              </a:ext>
            </a:extLst>
          </a:blip>
          <a:srcRect t="18111" r="23370" b="7937"/>
          <a:stretch/>
        </p:blipFill>
        <p:spPr>
          <a:xfrm>
            <a:off x="8503886" y="2361218"/>
            <a:ext cx="3688114" cy="2135563"/>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42703B95-85CD-4E23-4FAD-DB1DB408045C}"/>
              </a:ext>
            </a:extLst>
          </p:cNvPr>
          <p:cNvPicPr>
            <a:picLocks noChangeAspect="1"/>
          </p:cNvPicPr>
          <p:nvPr/>
        </p:nvPicPr>
        <p:blipFill rotWithShape="1">
          <a:blip r:embed="rId4">
            <a:extLst>
              <a:ext uri="{28A0092B-C50C-407E-A947-70E740481C1C}">
                <a14:useLocalDpi xmlns:a14="http://schemas.microsoft.com/office/drawing/2010/main" val="0"/>
              </a:ext>
            </a:extLst>
          </a:blip>
          <a:srcRect t="18866" r="23370" b="7181"/>
          <a:stretch/>
        </p:blipFill>
        <p:spPr>
          <a:xfrm>
            <a:off x="8503886" y="4722437"/>
            <a:ext cx="3688114" cy="2135563"/>
          </a:xfrm>
          <a:prstGeom prst="rect">
            <a:avLst/>
          </a:prstGeom>
        </p:spPr>
      </p:pic>
      <p:sp>
        <p:nvSpPr>
          <p:cNvPr id="7" name="TextBox 6">
            <a:extLst>
              <a:ext uri="{FF2B5EF4-FFF2-40B4-BE49-F238E27FC236}">
                <a16:creationId xmlns:a16="http://schemas.microsoft.com/office/drawing/2014/main" id="{7CECADFF-4DD6-7C08-3386-D5D40AEF135F}"/>
              </a:ext>
            </a:extLst>
          </p:cNvPr>
          <p:cNvSpPr txBox="1"/>
          <p:nvPr/>
        </p:nvSpPr>
        <p:spPr>
          <a:xfrm>
            <a:off x="1707023" y="2807434"/>
            <a:ext cx="2200275" cy="461665"/>
          </a:xfrm>
          <a:prstGeom prst="rect">
            <a:avLst/>
          </a:prstGeom>
          <a:noFill/>
        </p:spPr>
        <p:txBody>
          <a:bodyPr wrap="square" rtlCol="0">
            <a:spAutoFit/>
          </a:bodyPr>
          <a:lstStyle/>
          <a:p>
            <a:r>
              <a:rPr lang="en-US" sz="2400" dirty="0"/>
              <a:t>What we send:</a:t>
            </a:r>
          </a:p>
        </p:txBody>
      </p:sp>
      <p:sp>
        <p:nvSpPr>
          <p:cNvPr id="8" name="TextBox 7">
            <a:extLst>
              <a:ext uri="{FF2B5EF4-FFF2-40B4-BE49-F238E27FC236}">
                <a16:creationId xmlns:a16="http://schemas.microsoft.com/office/drawing/2014/main" id="{1DF5B8E1-C83E-493E-5177-3B96DD1A56BA}"/>
              </a:ext>
            </a:extLst>
          </p:cNvPr>
          <p:cNvSpPr txBox="1"/>
          <p:nvPr/>
        </p:nvSpPr>
        <p:spPr>
          <a:xfrm>
            <a:off x="6736645" y="161925"/>
            <a:ext cx="1714501" cy="830997"/>
          </a:xfrm>
          <a:prstGeom prst="rect">
            <a:avLst/>
          </a:prstGeom>
          <a:noFill/>
        </p:spPr>
        <p:txBody>
          <a:bodyPr wrap="square" rtlCol="0">
            <a:spAutoFit/>
          </a:bodyPr>
          <a:lstStyle/>
          <a:p>
            <a:r>
              <a:rPr lang="en-US" sz="2400" dirty="0"/>
              <a:t>What we receive:</a:t>
            </a:r>
          </a:p>
        </p:txBody>
      </p:sp>
      <p:pic>
        <p:nvPicPr>
          <p:cNvPr id="10" name="Picture 9" descr="Chart, bar chart, histogram&#10;&#10;Description automatically generated">
            <a:extLst>
              <a:ext uri="{FF2B5EF4-FFF2-40B4-BE49-F238E27FC236}">
                <a16:creationId xmlns:a16="http://schemas.microsoft.com/office/drawing/2014/main" id="{5459F724-7A33-17D4-B20E-BBA77B0729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84" b="94492" l="10000" r="94635">
                        <a14:foregroundMark x1="12552" y1="8639" x2="13438" y2="79482"/>
                        <a14:foregroundMark x1="13438" y1="79482" x2="29583" y2="94276"/>
                        <a14:foregroundMark x1="29583" y1="94276" x2="76458" y2="95140"/>
                        <a14:foregroundMark x1="76458" y1="95140" x2="84219" y2="88229"/>
                        <a14:foregroundMark x1="20781" y1="30562" x2="72708" y2="26458"/>
                        <a14:foregroundMark x1="37031" y1="13499" x2="61979" y2="12419"/>
                        <a14:foregroundMark x1="61979" y1="12419" x2="80573" y2="17711"/>
                        <a14:foregroundMark x1="83854" y1="19546" x2="82031" y2="74622"/>
                        <a14:foregroundMark x1="22031" y1="91685" x2="14115" y2="90713"/>
                        <a14:foregroundMark x1="14115" y1="90713" x2="11771" y2="13175"/>
                        <a14:foregroundMark x1="11771" y1="13175" x2="12135" y2="6263"/>
                        <a14:foregroundMark x1="12344" y1="54860" x2="12552" y2="90929"/>
                        <a14:foregroundMark x1="12552" y1="90929" x2="12344" y2="91685"/>
                        <a14:foregroundMark x1="12135" y1="85961" x2="11771" y2="29050"/>
                        <a14:foregroundMark x1="12344" y1="6263" x2="13073" y2="7127"/>
                        <a14:foregroundMark x1="81875" y1="90497" x2="91354" y2="90497"/>
                        <a14:foregroundMark x1="90260" y1="89417" x2="90990" y2="92765"/>
                        <a14:foregroundMark x1="90260" y1="89741" x2="91563" y2="89741"/>
                        <a14:foregroundMark x1="11615" y1="8207" x2="11406" y2="7883"/>
                        <a14:foregroundMark x1="11615" y1="6695" x2="12135" y2="92441"/>
                        <a14:foregroundMark x1="11979" y1="7127" x2="10885" y2="9395"/>
                        <a14:foregroundMark x1="11406" y1="7451" x2="11406" y2="5508"/>
                        <a14:foregroundMark x1="12708" y1="91685" x2="25521" y2="90173"/>
                        <a14:foregroundMark x1="79635" y1="92009" x2="90625" y2="92441"/>
                        <a14:foregroundMark x1="13073" y1="6695" x2="35990" y2="8099"/>
                        <a14:foregroundMark x1="35990" y1="8099" x2="59375" y2="6803"/>
                        <a14:foregroundMark x1="59375" y1="6803" x2="88021" y2="8855"/>
                        <a14:foregroundMark x1="88021" y1="8855" x2="91510" y2="23866"/>
                        <a14:foregroundMark x1="91510" y1="23866" x2="90625" y2="89741"/>
                        <a14:foregroundMark x1="72135" y1="7883" x2="80573" y2="7451"/>
                        <a14:foregroundMark x1="80573" y1="7451" x2="91354" y2="8639"/>
                        <a14:foregroundMark x1="91927" y1="21490" x2="83281" y2="5508"/>
                        <a14:foregroundMark x1="83281" y1="5508" x2="81875" y2="5184"/>
                        <a14:foregroundMark x1="84427" y1="7451" x2="91964" y2="7770"/>
                        <a14:foregroundMark x1="91198" y1="7883" x2="91354" y2="21490"/>
                        <a14:foregroundMark x1="27708" y1="7451" x2="74427" y2="9611"/>
                        <a14:foregroundMark x1="74427" y1="9611" x2="82031" y2="5940"/>
                        <a14:foregroundMark x1="26979" y1="7451" x2="36510" y2="7343"/>
                        <a14:foregroundMark x1="36510" y1="7343" x2="43646" y2="7451"/>
                        <a14:foregroundMark x1="25156" y1="7127" x2="41771" y2="7451"/>
                        <a14:foregroundMark x1="41771" y1="7451" x2="50208" y2="6695"/>
                        <a14:foregroundMark x1="19479" y1="7127" x2="29740" y2="7883"/>
                        <a14:foregroundMark x1="29740" y1="7883" x2="38438" y2="7127"/>
                        <a14:foregroundMark x1="38438" y1="7127" x2="45625" y2="7883"/>
                        <a14:foregroundMark x1="66875" y1="8207" x2="76094" y2="7343"/>
                        <a14:foregroundMark x1="76094" y1="7343" x2="84948" y2="8963"/>
                        <a14:foregroundMark x1="85521" y1="7883" x2="91198" y2="6695"/>
                        <a14:foregroundMark x1="79271" y1="7883" x2="67604" y2="6263"/>
                        <a14:backgroundMark x1="11615" y1="96544" x2="52135" y2="98056"/>
                        <a14:backgroundMark x1="52135" y1="98056" x2="60833" y2="97732"/>
                        <a14:backgroundMark x1="60833" y1="97732" x2="92813" y2="98056"/>
                        <a14:backgroundMark x1="9948" y1="1404" x2="30885" y2="4320"/>
                        <a14:backgroundMark x1="30885" y1="4320" x2="53490" y2="1836"/>
                        <a14:backgroundMark x1="53490" y1="1836" x2="75104" y2="3240"/>
                        <a14:backgroundMark x1="75104" y1="3240" x2="96302" y2="2484"/>
                        <a14:backgroundMark x1="92813" y1="7127" x2="93385" y2="14687"/>
                        <a14:backgroundMark x1="94115" y1="5940" x2="94271" y2="13931"/>
                      </a14:backgroundRemoval>
                    </a14:imgEffect>
                  </a14:imgLayer>
                </a14:imgProps>
              </a:ext>
              <a:ext uri="{28A0092B-C50C-407E-A947-70E740481C1C}">
                <a14:useLocalDpi xmlns:a14="http://schemas.microsoft.com/office/drawing/2010/main" val="0"/>
              </a:ext>
            </a:extLst>
          </a:blip>
          <a:stretch>
            <a:fillRect/>
          </a:stretch>
        </p:blipFill>
        <p:spPr>
          <a:xfrm>
            <a:off x="998245" y="3124199"/>
            <a:ext cx="6096000" cy="2940050"/>
          </a:xfrm>
          <a:prstGeom prst="rect">
            <a:avLst/>
          </a:prstGeom>
        </p:spPr>
      </p:pic>
      <p:sp>
        <p:nvSpPr>
          <p:cNvPr id="17" name="TextBox 16">
            <a:extLst>
              <a:ext uri="{FF2B5EF4-FFF2-40B4-BE49-F238E27FC236}">
                <a16:creationId xmlns:a16="http://schemas.microsoft.com/office/drawing/2014/main" id="{6B4CA1BD-3A7F-06DC-E026-A42FC52B3528}"/>
              </a:ext>
            </a:extLst>
          </p:cNvPr>
          <p:cNvSpPr txBox="1"/>
          <p:nvPr/>
        </p:nvSpPr>
        <p:spPr>
          <a:xfrm rot="16200000">
            <a:off x="1218854" y="4404447"/>
            <a:ext cx="530915" cy="184666"/>
          </a:xfrm>
          <a:prstGeom prst="rect">
            <a:avLst/>
          </a:prstGeom>
          <a:noFill/>
        </p:spPr>
        <p:txBody>
          <a:bodyPr wrap="none" rtlCol="0">
            <a:spAutoFit/>
          </a:bodyPr>
          <a:lstStyle/>
          <a:p>
            <a:r>
              <a:rPr lang="en-US" sz="600" dirty="0"/>
              <a:t>Magnitude</a:t>
            </a:r>
          </a:p>
        </p:txBody>
      </p:sp>
      <p:sp>
        <p:nvSpPr>
          <p:cNvPr id="18" name="TextBox 17">
            <a:extLst>
              <a:ext uri="{FF2B5EF4-FFF2-40B4-BE49-F238E27FC236}">
                <a16:creationId xmlns:a16="http://schemas.microsoft.com/office/drawing/2014/main" id="{6198F7D3-9439-5EBD-0C86-52920AA21657}"/>
              </a:ext>
            </a:extLst>
          </p:cNvPr>
          <p:cNvSpPr txBox="1"/>
          <p:nvPr/>
        </p:nvSpPr>
        <p:spPr>
          <a:xfrm>
            <a:off x="3688115" y="5879583"/>
            <a:ext cx="904415" cy="184666"/>
          </a:xfrm>
          <a:prstGeom prst="rect">
            <a:avLst/>
          </a:prstGeom>
          <a:noFill/>
        </p:spPr>
        <p:txBody>
          <a:bodyPr wrap="square" rtlCol="0">
            <a:spAutoFit/>
          </a:bodyPr>
          <a:lstStyle/>
          <a:p>
            <a:r>
              <a:rPr lang="en-US" sz="600" dirty="0"/>
              <a:t>Normalized Frequency</a:t>
            </a:r>
          </a:p>
        </p:txBody>
      </p:sp>
      <p:sp>
        <p:nvSpPr>
          <p:cNvPr id="11" name="TextBox 10">
            <a:extLst>
              <a:ext uri="{FF2B5EF4-FFF2-40B4-BE49-F238E27FC236}">
                <a16:creationId xmlns:a16="http://schemas.microsoft.com/office/drawing/2014/main" id="{5711C721-3F8F-CF86-F6A0-66E831265AF3}"/>
              </a:ext>
            </a:extLst>
          </p:cNvPr>
          <p:cNvSpPr txBox="1"/>
          <p:nvPr/>
        </p:nvSpPr>
        <p:spPr>
          <a:xfrm>
            <a:off x="6941815" y="5756701"/>
            <a:ext cx="1714501" cy="830997"/>
          </a:xfrm>
          <a:prstGeom prst="rect">
            <a:avLst/>
          </a:prstGeom>
          <a:noFill/>
        </p:spPr>
        <p:txBody>
          <a:bodyPr wrap="square" rtlCol="0">
            <a:spAutoFit/>
          </a:bodyPr>
          <a:lstStyle/>
          <a:p>
            <a:r>
              <a:rPr lang="en-US" sz="1600" dirty="0"/>
              <a:t>Heavily impacted by multipath propagation</a:t>
            </a:r>
          </a:p>
        </p:txBody>
      </p:sp>
    </p:spTree>
    <p:extLst>
      <p:ext uri="{BB962C8B-B14F-4D97-AF65-F5344CB8AC3E}">
        <p14:creationId xmlns:p14="http://schemas.microsoft.com/office/powerpoint/2010/main" val="4171100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CF23-F916-1125-A908-63A777FA0247}"/>
              </a:ext>
            </a:extLst>
          </p:cNvPr>
          <p:cNvSpPr>
            <a:spLocks noGrp="1"/>
          </p:cNvSpPr>
          <p:nvPr>
            <p:ph type="title"/>
          </p:nvPr>
        </p:nvSpPr>
        <p:spPr>
          <a:xfrm>
            <a:off x="1484311" y="685800"/>
            <a:ext cx="10018713" cy="1185333"/>
          </a:xfrm>
        </p:spPr>
        <p:txBody>
          <a:bodyPr>
            <a:normAutofit fontScale="90000"/>
          </a:bodyPr>
          <a:lstStyle/>
          <a:p>
            <a:pPr algn="l">
              <a:lnSpc>
                <a:spcPct val="90000"/>
              </a:lnSpc>
            </a:pPr>
            <a:r>
              <a:rPr lang="en-US" sz="4400" dirty="0"/>
              <a:t>Our Project</a:t>
            </a:r>
            <a:br>
              <a:rPr lang="en-US" sz="2500" dirty="0"/>
            </a:br>
            <a:r>
              <a:rPr lang="en-US" sz="1800" dirty="0"/>
              <a:t> </a:t>
            </a:r>
            <a:br>
              <a:rPr lang="en-US" sz="2500" dirty="0"/>
            </a:br>
            <a:r>
              <a:rPr lang="en-US" sz="3100" dirty="0"/>
              <a:t>Data collection</a:t>
            </a:r>
            <a:endParaRPr lang="en-US" sz="2500" dirty="0"/>
          </a:p>
        </p:txBody>
      </p:sp>
      <p:sp>
        <p:nvSpPr>
          <p:cNvPr id="3" name="Content Placeholder 2">
            <a:extLst>
              <a:ext uri="{FF2B5EF4-FFF2-40B4-BE49-F238E27FC236}">
                <a16:creationId xmlns:a16="http://schemas.microsoft.com/office/drawing/2014/main" id="{8B1CF7CA-8240-15E3-D782-6EB430D56A00}"/>
              </a:ext>
            </a:extLst>
          </p:cNvPr>
          <p:cNvSpPr>
            <a:spLocks noGrp="1"/>
          </p:cNvSpPr>
          <p:nvPr>
            <p:ph idx="1"/>
          </p:nvPr>
        </p:nvSpPr>
        <p:spPr>
          <a:xfrm>
            <a:off x="1484311" y="1998133"/>
            <a:ext cx="6855356" cy="3793067"/>
          </a:xfrm>
        </p:spPr>
        <p:txBody>
          <a:bodyPr>
            <a:normAutofit/>
          </a:bodyPr>
          <a:lstStyle/>
          <a:p>
            <a:r>
              <a:rPr lang="en-US" dirty="0"/>
              <a:t>Collect at night to avoid interference </a:t>
            </a:r>
          </a:p>
          <a:p>
            <a:r>
              <a:rPr lang="en-US" dirty="0"/>
              <a:t>A channel with a lot of multipath propagation will more rigorously test the combining methods</a:t>
            </a:r>
          </a:p>
          <a:p>
            <a:r>
              <a:rPr lang="en-US" dirty="0"/>
              <a:t>Mount the transmitter on a stepper motor controlled by an Arduino to transmit at 10-degree increments (simulating a plane at different orientations)</a:t>
            </a:r>
          </a:p>
        </p:txBody>
      </p:sp>
      <p:pic>
        <p:nvPicPr>
          <p:cNvPr id="5" name="Picture 4" descr="A picture containing indoor, floor, equipment&#10;&#10;Description automatically generated">
            <a:extLst>
              <a:ext uri="{FF2B5EF4-FFF2-40B4-BE49-F238E27FC236}">
                <a16:creationId xmlns:a16="http://schemas.microsoft.com/office/drawing/2014/main" id="{774B0F51-E15F-BF5A-72EF-8FDE564E0E94}"/>
              </a:ext>
            </a:extLst>
          </p:cNvPr>
          <p:cNvPicPr>
            <a:picLocks noChangeAspect="1"/>
          </p:cNvPicPr>
          <p:nvPr/>
        </p:nvPicPr>
        <p:blipFill rotWithShape="1">
          <a:blip r:embed="rId2">
            <a:extLst>
              <a:ext uri="{28A0092B-C50C-407E-A947-70E740481C1C}">
                <a14:useLocalDpi xmlns:a14="http://schemas.microsoft.com/office/drawing/2010/main" val="0"/>
              </a:ext>
            </a:extLst>
          </a:blip>
          <a:srcRect l="12321" r="7847"/>
          <a:stretch/>
        </p:blipFill>
        <p:spPr>
          <a:xfrm rot="5400000">
            <a:off x="8374436" y="1620869"/>
            <a:ext cx="3791517" cy="267152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3682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medium confidence">
            <a:extLst>
              <a:ext uri="{FF2B5EF4-FFF2-40B4-BE49-F238E27FC236}">
                <a16:creationId xmlns:a16="http://schemas.microsoft.com/office/drawing/2014/main" id="{AD3B3A0A-3F62-DB5A-DC7F-0B5788A4E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462" y="2076418"/>
            <a:ext cx="5610549" cy="270592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CB8C22-25B7-29DA-A99C-DD04A32F9197}"/>
                  </a:ext>
                </a:extLst>
              </p:cNvPr>
              <p:cNvSpPr>
                <a:spLocks noGrp="1"/>
              </p:cNvSpPr>
              <p:nvPr>
                <p:ph idx="1"/>
              </p:nvPr>
            </p:nvSpPr>
            <p:spPr/>
            <p:txBody>
              <a:bodyPr>
                <a:normAutofit/>
              </a:bodyPr>
              <a:lstStyle/>
              <a:p>
                <a:endParaRPr lang="en-US" dirty="0"/>
              </a:p>
              <a:p>
                <a:r>
                  <a:rPr lang="en-US" dirty="0"/>
                  <a:t>Divide by sounding signal</a:t>
                </a:r>
              </a:p>
              <a:p>
                <a:r>
                  <a:rPr lang="en-US" dirty="0"/>
                  <a:t>Find the transfer function</a:t>
                </a:r>
                <a:r>
                  <a:rPr lang="en-US" b="0" dirty="0"/>
                  <a:t> </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den>
                    </m:f>
                  </m:oMath>
                </a14:m>
                <a:endParaRPr lang="en-US" dirty="0"/>
              </a:p>
              <a:p>
                <a:r>
                  <a:rPr lang="en-US" dirty="0"/>
                  <a:t>Prune data</a:t>
                </a:r>
              </a:p>
              <a:p>
                <a:r>
                  <a:rPr lang="en-US" dirty="0"/>
                  <a:t>Generate the impulse response</a:t>
                </a:r>
              </a:p>
              <a:p>
                <a:endParaRPr lang="en-US" dirty="0"/>
              </a:p>
            </p:txBody>
          </p:sp>
        </mc:Choice>
        <mc:Fallback>
          <p:sp>
            <p:nvSpPr>
              <p:cNvPr id="3" name="Content Placeholder 2">
                <a:extLst>
                  <a:ext uri="{FF2B5EF4-FFF2-40B4-BE49-F238E27FC236}">
                    <a16:creationId xmlns:a16="http://schemas.microsoft.com/office/drawing/2014/main" id="{0ECB8C22-25B7-29DA-A99C-DD04A32F9197}"/>
                  </a:ext>
                </a:extLst>
              </p:cNvPr>
              <p:cNvSpPr>
                <a:spLocks noGrp="1" noRot="1" noChangeAspect="1" noMove="1" noResize="1" noEditPoints="1" noAdjustHandles="1" noChangeArrowheads="1" noChangeShapeType="1" noTextEdit="1"/>
              </p:cNvSpPr>
              <p:nvPr>
                <p:ph idx="1"/>
              </p:nvPr>
            </p:nvSpPr>
            <p:spPr>
              <a:blipFill>
                <a:blip r:embed="rId3"/>
                <a:stretch>
                  <a:fillRect l="-1521"/>
                </a:stretch>
              </a:blipFill>
            </p:spPr>
            <p:txBody>
              <a:bodyPr/>
              <a:lstStyle/>
              <a:p>
                <a:r>
                  <a:rPr lang="en-US">
                    <a:noFill/>
                  </a:rPr>
                  <a:t> </a:t>
                </a:r>
              </a:p>
            </p:txBody>
          </p:sp>
        </mc:Fallback>
      </mc:AlternateContent>
      <p:pic>
        <p:nvPicPr>
          <p:cNvPr id="5" name="Picture 4" descr="Chart, histogram&#10;&#10;Description automatically generated">
            <a:extLst>
              <a:ext uri="{FF2B5EF4-FFF2-40B4-BE49-F238E27FC236}">
                <a16:creationId xmlns:a16="http://schemas.microsoft.com/office/drawing/2014/main" id="{DD087C24-8073-6BED-7FB8-0ED24DD78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786" y="14847"/>
            <a:ext cx="4857678" cy="2061571"/>
          </a:xfrm>
          <a:prstGeom prst="rect">
            <a:avLst/>
          </a:prstGeom>
        </p:spPr>
      </p:pic>
      <p:pic>
        <p:nvPicPr>
          <p:cNvPr id="7" name="Picture 6" descr="Chart, line chart&#10;&#10;Description automatically generated">
            <a:extLst>
              <a:ext uri="{FF2B5EF4-FFF2-40B4-BE49-F238E27FC236}">
                <a16:creationId xmlns:a16="http://schemas.microsoft.com/office/drawing/2014/main" id="{0DEA9F04-C13D-2CBF-2A38-8E442DCF4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6498" y="4665364"/>
            <a:ext cx="4515502" cy="2177789"/>
          </a:xfrm>
          <a:prstGeom prst="rect">
            <a:avLst/>
          </a:prstGeom>
        </p:spPr>
      </p:pic>
      <p:sp>
        <p:nvSpPr>
          <p:cNvPr id="2" name="Title 1">
            <a:extLst>
              <a:ext uri="{FF2B5EF4-FFF2-40B4-BE49-F238E27FC236}">
                <a16:creationId xmlns:a16="http://schemas.microsoft.com/office/drawing/2014/main" id="{EBE19A10-D874-5520-3893-F72194AADA89}"/>
              </a:ext>
            </a:extLst>
          </p:cNvPr>
          <p:cNvSpPr>
            <a:spLocks noGrp="1"/>
          </p:cNvSpPr>
          <p:nvPr>
            <p:ph type="title"/>
          </p:nvPr>
        </p:nvSpPr>
        <p:spPr>
          <a:xfrm>
            <a:off x="1921768" y="440037"/>
            <a:ext cx="10018713" cy="1752599"/>
          </a:xfrm>
        </p:spPr>
        <p:txBody>
          <a:bodyPr/>
          <a:lstStyle/>
          <a:p>
            <a:pPr algn="l"/>
            <a:r>
              <a:rPr lang="en-US" dirty="0"/>
              <a:t>Our Project</a:t>
            </a:r>
            <a:br>
              <a:rPr lang="en-US" dirty="0"/>
            </a:br>
            <a:r>
              <a:rPr lang="en-US" sz="1600" dirty="0"/>
              <a:t>  </a:t>
            </a:r>
            <a:br>
              <a:rPr lang="en-US" dirty="0"/>
            </a:br>
            <a:r>
              <a:rPr lang="en-US" sz="2800" dirty="0"/>
              <a:t>Impulse Response &amp; Transfer Function</a:t>
            </a:r>
            <a:endParaRPr lang="en-US" dirty="0"/>
          </a:p>
        </p:txBody>
      </p:sp>
      <p:sp>
        <p:nvSpPr>
          <p:cNvPr id="38" name="TextBox 37">
            <a:extLst>
              <a:ext uri="{FF2B5EF4-FFF2-40B4-BE49-F238E27FC236}">
                <a16:creationId xmlns:a16="http://schemas.microsoft.com/office/drawing/2014/main" id="{A0F215A0-53D8-9481-75BC-2F4B6EB20258}"/>
              </a:ext>
            </a:extLst>
          </p:cNvPr>
          <p:cNvSpPr txBox="1"/>
          <p:nvPr/>
        </p:nvSpPr>
        <p:spPr>
          <a:xfrm rot="16200000">
            <a:off x="7687676" y="5661925"/>
            <a:ext cx="684803" cy="184666"/>
          </a:xfrm>
          <a:prstGeom prst="rect">
            <a:avLst/>
          </a:prstGeom>
          <a:noFill/>
        </p:spPr>
        <p:txBody>
          <a:bodyPr wrap="none" rtlCol="0">
            <a:spAutoFit/>
          </a:bodyPr>
          <a:lstStyle/>
          <a:p>
            <a:r>
              <a:rPr lang="en-US" sz="600" dirty="0"/>
              <a:t>Magnitude (Db)</a:t>
            </a:r>
          </a:p>
        </p:txBody>
      </p:sp>
      <p:sp>
        <p:nvSpPr>
          <p:cNvPr id="39" name="TextBox 38">
            <a:extLst>
              <a:ext uri="{FF2B5EF4-FFF2-40B4-BE49-F238E27FC236}">
                <a16:creationId xmlns:a16="http://schemas.microsoft.com/office/drawing/2014/main" id="{2F7F4DA1-C31A-FAE0-A841-0F17D1CEE1FA}"/>
              </a:ext>
            </a:extLst>
          </p:cNvPr>
          <p:cNvSpPr txBox="1"/>
          <p:nvPr/>
        </p:nvSpPr>
        <p:spPr>
          <a:xfrm>
            <a:off x="9482041" y="6658487"/>
            <a:ext cx="904415" cy="184666"/>
          </a:xfrm>
          <a:prstGeom prst="rect">
            <a:avLst/>
          </a:prstGeom>
          <a:noFill/>
        </p:spPr>
        <p:txBody>
          <a:bodyPr wrap="square" rtlCol="0">
            <a:spAutoFit/>
          </a:bodyPr>
          <a:lstStyle/>
          <a:p>
            <a:r>
              <a:rPr lang="en-US" sz="600" dirty="0"/>
              <a:t>Normalized Frequency</a:t>
            </a:r>
          </a:p>
        </p:txBody>
      </p:sp>
    </p:spTree>
    <p:extLst>
      <p:ext uri="{BB962C8B-B14F-4D97-AF65-F5344CB8AC3E}">
        <p14:creationId xmlns:p14="http://schemas.microsoft.com/office/powerpoint/2010/main" val="1439524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Facet</Template>
  <TotalTime>1215</TotalTime>
  <Words>561</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Cambria Math</vt:lpstr>
      <vt:lpstr>Corbel</vt:lpstr>
      <vt:lpstr>Open Sans</vt:lpstr>
      <vt:lpstr>Parallax</vt:lpstr>
      <vt:lpstr>Aeronautical Mobile Telemetry</vt:lpstr>
      <vt:lpstr>Outline</vt:lpstr>
      <vt:lpstr>Background   What is Aeronautical Mobile Telemetry?</vt:lpstr>
      <vt:lpstr>Past Work   Dealing with Multipath Propagation</vt:lpstr>
      <vt:lpstr>Past Work    Receiving on two polarizations</vt:lpstr>
      <vt:lpstr>Our Project</vt:lpstr>
      <vt:lpstr>Our Project   Sounding Signal </vt:lpstr>
      <vt:lpstr>Our Project   Data collection</vt:lpstr>
      <vt:lpstr>Our Project    Impulse Response &amp; Transfer Function</vt:lpstr>
      <vt:lpstr>Future Work</vt:lpstr>
      <vt:lpstr>Ethics  Understanding the limitations of our tests</vt:lpstr>
      <vt:lpstr>Conclusion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Aeronautical Telemetry</dc:title>
  <dc:creator>Preston Walker</dc:creator>
  <cp:lastModifiedBy>Preston Walker</cp:lastModifiedBy>
  <cp:revision>8</cp:revision>
  <dcterms:created xsi:type="dcterms:W3CDTF">2022-06-17T16:16:06Z</dcterms:created>
  <dcterms:modified xsi:type="dcterms:W3CDTF">2022-06-22T07:21:03Z</dcterms:modified>
</cp:coreProperties>
</file>